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1" r:id="rId2"/>
    <p:sldId id="274" r:id="rId3"/>
    <p:sldId id="257" r:id="rId4"/>
    <p:sldId id="258" r:id="rId5"/>
    <p:sldId id="259" r:id="rId6"/>
    <p:sldId id="260" r:id="rId7"/>
    <p:sldId id="275" r:id="rId8"/>
    <p:sldId id="263" r:id="rId9"/>
    <p:sldId id="264" r:id="rId10"/>
    <p:sldId id="265" r:id="rId11"/>
    <p:sldId id="266" r:id="rId12"/>
    <p:sldId id="272" r:id="rId13"/>
    <p:sldId id="273" r:id="rId14"/>
    <p:sldId id="277" r:id="rId15"/>
    <p:sldId id="276" r:id="rId16"/>
    <p:sldId id="278" r:id="rId17"/>
    <p:sldId id="262" r:id="rId18"/>
    <p:sldId id="279" r:id="rId19"/>
    <p:sldId id="267" r:id="rId20"/>
    <p:sldId id="268" r:id="rId21"/>
  </p:sldIdLst>
  <p:sldSz cx="12192000" cy="6858000"/>
  <p:notesSz cx="7559675" cy="10691813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1pPr>
    <a:lvl2pPr marL="742950" marR="0" indent="-28575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2pPr>
    <a:lvl3pPr marL="11430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3pPr>
    <a:lvl4pPr marL="16002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4pPr>
    <a:lvl5pPr marL="20574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761584110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outlineViewPr>
    <p:cViewPr>
      <p:scale>
        <a:sx n="85" d="100"/>
        <a:sy n="85" d="100"/>
      </p:scale>
      <p:origin x="-779" y="-8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" d="100"/>
        <a:sy n="15" d="100"/>
      </p:scale>
      <p:origin x="0" y="0"/>
    </p:cViewPr>
  </p:sorterViewPr>
  <p:notesViewPr>
    <p:cSldViewPr>
      <p:cViewPr>
        <p:scale>
          <a:sx n="70" d="100"/>
          <a:sy n="70" d="100"/>
        </p:scale>
        <p:origin x="384" y="349"/>
      </p:cViewPr>
      <p:guideLst>
        <p:guide orient="horz" pos="2880"/>
        <p:guide pos="2160"/>
      </p:guideLst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P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EAAAAFAAAmLQAAph0AABAAAAAmAAAACAAAAAEPAAD/HwAA"/>
              </a:ext>
            </a:extLst>
          </p:cNvSpPr>
          <p:nvPr>
            <p:ph type="sldImg"/>
          </p:nvPr>
        </p:nvSpPr>
        <p:spPr>
          <a:xfrm>
            <a:off x="217805" y="812800"/>
            <a:ext cx="7121525" cy="400685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Rectangle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QAAD4fAADZKQAA1TwAABAAAAAmAAAACAAAAL8fAAD//8EB"/>
              </a:ext>
            </a:extLst>
          </p:cNvSpPr>
          <p:nvPr>
            <p:ph type="body"/>
          </p:nvPr>
        </p:nvSpPr>
        <p:spPr>
          <a:xfrm>
            <a:off x="755650" y="5078730"/>
            <a:ext cx="6047105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endParaRPr cap="none" noProof="1"/>
          </a:p>
        </p:txBody>
      </p:sp>
      <p:sp>
        <p:nvSpPr>
          <p:cNvPr id="4" name="Rectangle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AAAAAAtFAAASAMAABAAAAAmAAAACAAAAL+fAAD//8EB"/>
              </a:ext>
            </a:extLst>
          </p:cNvSpPr>
          <p:nvPr>
            <p:ph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defTabSz="91440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400" u="none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oAAAAAAAB/LgAASAMAABAAAAAmAAAACAAAAL+fAAD//8EB"/>
              </a:ext>
            </a:extLst>
          </p:cNvSpPr>
          <p:nvPr>
            <p:ph type="dt" idx="10"/>
          </p:nvPr>
        </p:nvSpPr>
        <p:spPr>
          <a:xfrm>
            <a:off x="427863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 defTabSz="91440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400" u="none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C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b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Hs+AAAtFAAAw0EAABAAAAAmAAAACAAAAL+fAAD//8EB"/>
              </a:ext>
            </a:extLst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defTabSz="91440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400" u="none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C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oAAHs+AAB/LgAAw0EAABAAAAAmAAAACAAAAL+fAAD//8EB"/>
              </a:ext>
            </a:extLst>
          </p:cNvSpPr>
          <p:nvPr>
            <p:ph type="sldNum" idx="12"/>
          </p:nvPr>
        </p:nvSpPr>
        <p:spPr>
          <a:xfrm>
            <a:off x="427863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r" defTabSz="91440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400" u="none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fld id="{3F341253-1DD2-61E4-9C8C-EBB15CC26ABE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05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1pPr>
    <a:lvl2pPr marL="742950" marR="0" indent="-28575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2pPr>
    <a:lvl3pPr marL="11430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3pPr>
    <a:lvl4pPr marL="16002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4pPr>
    <a:lvl5pPr marL="20574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EBDC4-AAC5-B5A2-8BA4-D7C1B757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ACA7D29A-4AE2-CACB-462F-9E4B84CD8B3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F1EB53-B205-4B20-AD03-1207B752B1D3}" type="slidenum">
              <a:t>2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DDA75EAC-15F9-48DE-7169-305A4CA4C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5E70E3C-00F4-3035-6B27-2D2954773D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503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5E8015B9-5520-68CD-304A-6A7C1B597E8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BDAA13-17A7-4B1E-8133-B02D815209E1}" type="slidenum">
              <a:t>17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E3DA96B4-AF77-64D7-A5B8-29EDD2A69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119A783D-587B-3BE3-1508-B11BF974CC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F1B5A-C9BF-1A19-ECFA-0F68378A2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31FABC17-F56D-7D00-96DB-BE165550F8E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BDAA13-17A7-4B1E-8133-B02D815209E1}" type="slidenum">
              <a:t>18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9EF3F68F-B4D7-B8FB-D5E5-00B73BBE0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E3A98C2-7C37-82B4-CC20-65D3C02D4D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53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2FC76B67-0A61-E7C6-02B7-3A7DC964683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7398AD-6AD7-4B43-8DD8-8255F3EA528D}" type="slidenum">
              <a:t>19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41A85FF-244B-F136-8DA6-5A100D250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9F774390-CEE1-7215-CFEE-4D044ABF12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01274869-6CF6-90EA-26BC-337DB786EF5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926E80-D39F-45AA-B937-29DB0EE58A6F}" type="slidenum">
              <a:t>20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E7038458-4998-726B-E8BA-4C951E09A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9A2F76B6-7E0D-6DFC-C480-1853AB6C2E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C6618926-6307-74E3-E963-88AEE45C671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974CB3-779A-4CF4-872E-9D3E2FB3CEDF}" type="slidenum">
              <a:t>3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03F7E00E-59F8-00C9-0C71-BDEED552E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472C2F02-1AF7-6B7D-4B52-D816F41CA7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A7747522-9202-25FD-6005-C0D8C66D90F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CE75E6-C002-48DC-A8BF-D631AEC9FAA1}" type="slidenum">
              <a:t>4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EF177EE1-D4DF-86CB-1FC7-527986E76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EC9F76CB-FEE8-4913-09AA-54B3022517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F485D9DF-2F0A-E1E6-9789-959A7EBA0CC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7F725B-55A0-4D37-9CBA-F0040D235A50}" type="slidenum">
              <a:t>5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A4BC0D8-348F-FB4B-5455-D11D38EE9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C635109E-BD9A-2230-C5E2-F0F7D176D5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843814B9-91CF-394C-4C7E-534FA472FC8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A46927-984E-4F35-9EAF-7DF1C50530AB}" type="slidenum">
              <a:t>6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ADEF3FA2-2CE5-83BA-E437-D268C4A9E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858706AC-F29A-5295-971C-72B40B8F43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9E9DCF65-A061-C23E-1109-33FEFDAF5E8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89E416-4535-47F2-8361-11E856C17ADF}" type="slidenum">
              <a:t>8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335DCE6-0778-7CED-E117-ED144F933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D503978F-75EC-FB23-AA89-B7BA1E264C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A4BBD1C6-BFF6-B258-5A73-708F97DEBF8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43B2FA-AC85-43C8-8ADE-F0F349E73BAB}" type="slidenum">
              <a:t>9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03209819-C410-8664-D3F8-93D34EACE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68B4A2A0-7F8A-8399-B19B-5029107CDD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54B90395-384B-311D-D42C-B0EB6B7FAE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14A214-290B-44DB-BA35-273138B0C500}" type="slidenum">
              <a:t>10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115DBEAF-902D-2CA1-30B0-289197B05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4C35B628-6CB6-9229-F252-D1996FDB18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B77D8FE8-8642-5A4E-606B-437FA226087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8DF0C5-9B1D-4094-AAEB-43A8F3FF1612}" type="slidenum">
              <a:t>11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89C82C66-7C33-21D5-6619-BAAECF31E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FC175FA5-6AE1-598B-0CBE-17A884BC81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BsNAABgRQAAJhYAABAAAAAmAAAACAAAAAGAAAAAAAAA"/>
              </a:ext>
            </a:extLst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Untertitel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QAsAAOgXAADAPwAAsCIAABAAAAAmAAAACAAAAAGAAAAA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lang="en-GB"/>
            </a:lvl1pPr>
            <a:lvl2pPr marL="457200" indent="0" algn="ctr">
              <a:buNone/>
              <a:defRPr lang="en-GB"/>
            </a:lvl2pPr>
            <a:lvl3pPr marL="914400" indent="0" algn="ctr">
              <a:buNone/>
              <a:defRPr lang="en-GB"/>
            </a:lvl3pPr>
            <a:lvl4pPr marL="1371600" indent="0" algn="ctr">
              <a:buNone/>
              <a:defRPr lang="en-GB"/>
            </a:lvl4pPr>
            <a:lvl5pPr marL="1828800" indent="0" algn="ctr">
              <a:buNone/>
              <a:defRPr lang="en-GB"/>
            </a:lvl5pPr>
            <a:lvl6pPr marL="2286000" indent="0" algn="ctr">
              <a:buNone/>
              <a:defRPr lang="en-GB"/>
            </a:lvl6pPr>
            <a:lvl7pPr marL="2743200" indent="0" algn="ctr">
              <a:buNone/>
              <a:defRPr lang="en-GB"/>
            </a:lvl7pPr>
            <a:lvl8pPr marL="3200400" indent="0" algn="ctr">
              <a:buNone/>
              <a:defRPr lang="en-GB"/>
            </a:lvl8pPr>
            <a:lvl9pPr marL="3657600" indent="0" algn="ctr">
              <a:buNone/>
              <a:defRPr lang="en-GB"/>
            </a:lvl9pPr>
          </a:lstStyle>
          <a:p>
            <a:pPr>
              <a:defRPr lang="en-GB"/>
            </a:pPr>
            <a:r>
              <a:rPr lang="de-DE" cap="none"/>
              <a:t>Formatvorlage des Untertitelmasters durch Klicken bearbeiten</a:t>
            </a:r>
          </a:p>
        </p:txBody>
      </p:sp>
      <p:grpSp>
        <p:nvGrpSpPr>
          <p:cNvPr id="4" name="Gruppieren 3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7qP/aBMAAAAlAAAAAQAAAA8BAAAAkAAAAEgAAACQAAAASAAAAAAAAAAAAAAAAAAAABcAAAAUAAAAAAAAAAAAAAD/fwAA/38AAAAAAAAJAAAABAAAAAAAAAAfAAAAVAAAAAAAAAAAAAAAAAAAAAAAAAAAAAAAAAAAAAAAAAAAAAAAAAAAAAAAAAAAAAAAAAAAAAAAAAAAAAAAAAAAAAAAAAAAAAAAAAAAAAAAAAAAAAAAAAAAACEAAAAYAAAAFAAAAJERAADCAAAAbEoAAJ0pAAAQAAAAJgAAAAgAAAD/////AAAAAA=="/>
              </a:ext>
            </a:extLst>
          </p:cNvGrpSpPr>
          <p:nvPr/>
        </p:nvGrpSpPr>
        <p:grpSpPr>
          <a:xfrm rot="10800000">
            <a:off x="2855595" y="123190"/>
            <a:ext cx="9242425" cy="6641465"/>
            <a:chOff x="2855595" y="123190"/>
            <a:chExt cx="9242425" cy="6641465"/>
          </a:xfrm>
        </p:grpSpPr>
        <p:pic>
          <p:nvPicPr>
            <p:cNvPr id="6" name="Picture 1"/>
            <p:cNvPicPr>
              <a:picLocks noChangeAspect="1"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7qP/aBMAAAAlAAAAEQ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xhoAAFoGAAA6BQAABwUAAAAAAABkAAAAZAAAAAAAAAAjAAAABAAAAGQAAAAXAAAAFAAAAAAAAAAAAAAA/38AAP9/AAAAAAAACQAAAAQAAABtTmF0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AAAAACf39/AICAgAPMzMwAwMD/AH9/fwAAAAAAAAAAAAAAAAD///8AAAAAACEAAAAYAAAAFAAAAJERAADCAAAAKR8AAJ0pAAAAAAAAJgAAAAgAAAD//////////w=="/>
                </a:ext>
              </a:extLst>
            </p:cNvPicPr>
            <p:nvPr/>
          </p:nvPicPr>
          <p:blipFill>
            <a:blip r:embed="rId2"/>
            <a:srcRect l="68540" t="16260" r="13380" b="12870"/>
            <a:stretch>
              <a:fillRect/>
            </a:stretch>
          </p:blipFill>
          <p:spPr>
            <a:xfrm>
              <a:off x="2855595" y="123190"/>
              <a:ext cx="2209800" cy="66414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" name="Picture 3"/>
            <p:cNvPicPr>
              <a:picLocks noChangeAspect="1"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7qP/aBMAAAAlAAAAEQ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IkDAABDAg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AAAAACf39/AICAgAPMzMwAwMD/AH9/fwAAAAAAAAAAAAAAAAD///8AAAAAACEAAAAYAAAAFAAAALQgAABwAgAAbEoAAB4oAAAAAAAAJgAAAAgAAAD//////////w=="/>
                </a:ext>
              </a:extLst>
            </p:cNvPicPr>
            <p:nvPr/>
          </p:nvPicPr>
          <p:blipFill>
            <a:blip r:embed="rId2"/>
            <a:srcRect t="9050" r="5790"/>
            <a:stretch>
              <a:fillRect/>
            </a:stretch>
          </p:blipFill>
          <p:spPr>
            <a:xfrm>
              <a:off x="5316220" y="396240"/>
              <a:ext cx="6781800" cy="612521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DMY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OAJAAA9RwAAtSUAABAAAAAmAAAACAAAAAOAAAAAAAAA"/>
              </a:ext>
            </a:extLst>
          </p:cNvSpPr>
          <p:nvPr>
            <p:ph idx="1"/>
          </p:nvPr>
        </p:nvSpPr>
        <p:spPr>
          <a:xfrm>
            <a:off x="609600" y="1605280"/>
            <a:ext cx="10970895" cy="452437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T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DYAAK4BAAA9RwAAtSUAABAAAAAmAAAACAAAAAOAAAAAAAAA"/>
              </a:ext>
            </a:extLst>
          </p:cNvSpPr>
          <p:nvPr>
            <p:ph type="title"/>
          </p:nvPr>
        </p:nvSpPr>
        <p:spPr>
          <a:xfrm>
            <a:off x="8839200" y="273050"/>
            <a:ext cx="2741295" cy="585660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gNQAAtSUAABAAAAAmAAAACAAAAAOAAAAAAAAA"/>
              </a:ext>
            </a:extLst>
          </p:cNvSpPr>
          <p:nvPr>
            <p:ph idx="1"/>
          </p:nvPr>
        </p:nvSpPr>
        <p:spPr>
          <a:xfrm>
            <a:off x="609600" y="273050"/>
            <a:ext cx="8026400" cy="585660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ZCp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OAJAAA9RwAAtSUAABAAAAAmAAAACAAAAAGAAAAAAAAA"/>
              </a:ext>
            </a:extLst>
          </p:cNvSpPr>
          <p:nvPr>
            <p:ph idx="1"/>
          </p:nvPr>
        </p:nvSpPr>
        <p:spPr>
          <a:xfrm>
            <a:off x="609600" y="1605280"/>
            <a:ext cx="10970895" cy="4524375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BwbAACtRQAAfSMAABAAAAAmAAAACAAAAAG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/>
          <a:lstStyle>
            <a:lvl1pPr algn="l">
              <a:defRPr lang="en-GB" sz="4000" b="1" cap="all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r>
              <a:rPr lang="de-DE" cap="all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AB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OIRAACtRQAAHBsAABAAAAAmAAAACAAAAIGAAAAAAAAA"/>
              </a:ext>
            </a:extLst>
          </p:cNvSpPr>
          <p:nvPr>
            <p:ph idx="1"/>
          </p:nvPr>
        </p:nvSpPr>
        <p:spPr>
          <a:xfrm>
            <a:off x="963295" y="2907030"/>
            <a:ext cx="103632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GB" sz="2000" cap="none"/>
            </a:lvl1pPr>
            <a:lvl2pPr marL="457200" indent="0">
              <a:buNone/>
              <a:defRPr lang="en-GB" sz="1800" cap="none"/>
            </a:lvl2pPr>
            <a:lvl3pPr marL="914400" indent="0">
              <a:buNone/>
              <a:defRPr lang="en-GB" sz="1600" cap="none"/>
            </a:lvl3pPr>
            <a:lvl4pPr marL="1371600" indent="0">
              <a:buNone/>
              <a:defRPr lang="en-GB" sz="1400" cap="none"/>
            </a:lvl4pPr>
            <a:lvl5pPr marL="1828800" indent="0">
              <a:buNone/>
              <a:defRPr lang="en-GB" sz="1400" cap="none"/>
            </a:lvl5pPr>
            <a:lvl6pPr marL="2286000" indent="0">
              <a:buNone/>
              <a:defRPr lang="en-GB" sz="1400" cap="none"/>
            </a:lvl6pPr>
            <a:lvl7pPr marL="2743200" indent="0">
              <a:buNone/>
              <a:defRPr lang="en-GB" sz="1400" cap="none"/>
            </a:lvl7pPr>
            <a:lvl8pPr marL="3200400" indent="0">
              <a:buNone/>
              <a:defRPr lang="en-GB" sz="1400" cap="none"/>
            </a:lvl8pPr>
            <a:lvl9pPr marL="3657600" indent="0">
              <a:buNone/>
              <a:defRPr lang="en-GB" sz="14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OAJAADdJAAAtSUAABAAAAAmAAAACAAAAAGAAAAAAAAA"/>
              </a:ext>
            </a:extLst>
          </p:cNvSpPr>
          <p:nvPr>
            <p:ph idx="1"/>
          </p:nvPr>
        </p:nvSpPr>
        <p:spPr>
          <a:xfrm>
            <a:off x="609600" y="1605280"/>
            <a:ext cx="5382895" cy="4524375"/>
          </a:xfrm>
        </p:spPr>
        <p:txBody>
          <a:bodyPr/>
          <a:lstStyle>
            <a:lvl1pPr>
              <a:defRPr lang="en-GB" sz="2800" cap="none"/>
            </a:lvl1pPr>
            <a:lvl2pPr>
              <a:defRPr lang="en-GB" sz="2400" cap="none"/>
            </a:lvl2pPr>
            <a:lvl3pPr>
              <a:defRPr lang="en-GB" sz="2000" cap="none"/>
            </a:lvl3pPr>
            <a:lvl4pPr>
              <a:defRPr lang="en-GB" sz="1800" cap="none"/>
            </a:lvl4pPr>
            <a:lvl5pPr>
              <a:defRPr lang="en-GB" sz="1800" cap="none"/>
            </a:lvl5pPr>
            <a:lvl6pPr>
              <a:defRPr lang="en-GB" sz="1800" cap="none"/>
            </a:lvl6pPr>
            <a:lvl7pPr>
              <a:defRPr lang="en-GB" sz="1800" cap="none"/>
            </a:lvl7pPr>
            <a:lvl8pPr>
              <a:defRPr lang="en-GB" sz="1800" cap="none"/>
            </a:lvl8pPr>
            <a:lvl9pPr>
              <a:defRPr lang="en-GB" sz="18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  <p:sp>
        <p:nvSpPr>
          <p:cNvPr id="4" name="Inhaltsplatzhalt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OAJAAA9RwAAtSUAABAAAAAmAAAACAAAAAGAAAAAAAAA"/>
              </a:ext>
            </a:extLst>
          </p:cNvSpPr>
          <p:nvPr>
            <p:ph idx="2"/>
          </p:nvPr>
        </p:nvSpPr>
        <p:spPr>
          <a:xfrm>
            <a:off x="6195695" y="1605280"/>
            <a:ext cx="5384800" cy="4524375"/>
          </a:xfrm>
        </p:spPr>
        <p:txBody>
          <a:bodyPr/>
          <a:lstStyle>
            <a:lvl1pPr>
              <a:defRPr lang="en-GB" sz="2800" cap="none"/>
            </a:lvl1pPr>
            <a:lvl2pPr>
              <a:defRPr lang="en-GB" sz="2400" cap="none"/>
            </a:lvl2pPr>
            <a:lvl3pPr>
              <a:defRPr lang="en-GB" sz="2000" cap="none"/>
            </a:lvl3pPr>
            <a:lvl4pPr>
              <a:defRPr lang="en-GB" sz="1800" cap="none"/>
            </a:lvl4pPr>
            <a:lvl5pPr>
              <a:defRPr lang="en-GB" sz="1800" cap="none"/>
            </a:lvl5pPr>
            <a:lvl6pPr>
              <a:defRPr lang="en-GB" sz="1800" cap="none"/>
            </a:lvl6pPr>
            <a:lvl7pPr>
              <a:defRPr lang="en-GB" sz="1800" cap="none"/>
            </a:lvl7pPr>
            <a:lvl8pPr>
              <a:defRPr lang="en-GB" sz="1800" cap="none"/>
            </a:lvl8pPr>
            <a:lvl9pPr>
              <a:defRPr lang="en-GB" sz="18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T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LEBAABARwAAuQgAABAAAAAmAAAACAAAAAGAAAAAAAAA"/>
              </a:ext>
            </a:extLst>
          </p:cNvSpPr>
          <p:nvPr>
            <p:ph type="title"/>
          </p:nvPr>
        </p:nvSpPr>
        <p:spPr>
          <a:xfrm>
            <a:off x="609600" y="274955"/>
            <a:ext cx="10972800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HIJAADjJAAAYQ0AABAAAAAmAAAACAAAAIGAAAAAAAAA"/>
              </a:ext>
            </a:extLst>
          </p:cNvSpPr>
          <p:nvPr>
            <p:ph idx="1"/>
          </p:nvPr>
        </p:nvSpPr>
        <p:spPr>
          <a:xfrm>
            <a:off x="609600" y="1535430"/>
            <a:ext cx="53867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GB" sz="2400" b="1" cap="none"/>
            </a:lvl1pPr>
            <a:lvl2pPr marL="457200" indent="0">
              <a:buNone/>
              <a:defRPr lang="en-GB" sz="2000" b="1" cap="none"/>
            </a:lvl2pPr>
            <a:lvl3pPr marL="914400" indent="0">
              <a:buNone/>
              <a:defRPr lang="en-GB" sz="1800" b="1" cap="none"/>
            </a:lvl3pPr>
            <a:lvl4pPr marL="1371600" indent="0">
              <a:buNone/>
              <a:defRPr lang="en-GB" sz="1600" b="1" cap="none"/>
            </a:lvl4pPr>
            <a:lvl5pPr marL="1828800" indent="0">
              <a:buNone/>
              <a:defRPr lang="en-GB" sz="1600" b="1" cap="none"/>
            </a:lvl5pPr>
            <a:lvl6pPr marL="2286000" indent="0">
              <a:buNone/>
              <a:defRPr lang="en-GB" sz="1600" b="1" cap="none"/>
            </a:lvl6pPr>
            <a:lvl7pPr marL="2743200" indent="0">
              <a:buNone/>
              <a:defRPr lang="en-GB" sz="1600" b="1" cap="none"/>
            </a:lvl7pPr>
            <a:lvl8pPr marL="3200400" indent="0">
              <a:buNone/>
              <a:defRPr lang="en-GB" sz="1600" b="1" cap="none"/>
            </a:lvl8pPr>
            <a:lvl9pPr marL="3657600" indent="0">
              <a:buNone/>
              <a:defRPr lang="en-GB" sz="1600" b="1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GENAADj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lang="en-GB" sz="2400" cap="none"/>
            </a:lvl1pPr>
            <a:lvl2pPr>
              <a:defRPr lang="en-GB" sz="2000" cap="none"/>
            </a:lvl2pPr>
            <a:lvl3pPr>
              <a:defRPr lang="en-GB" sz="1800" cap="none"/>
            </a:lvl3pPr>
            <a:lvl4pPr>
              <a:defRPr lang="en-GB" sz="1600" cap="none"/>
            </a:lvl4pPr>
            <a:lvl5pPr>
              <a:defRPr lang="en-GB" sz="1600" cap="none"/>
            </a:lvl5pPr>
            <a:lvl6pPr>
              <a:defRPr lang="en-GB" sz="1600" cap="none"/>
            </a:lvl6pPr>
            <a:lvl7pPr>
              <a:defRPr lang="en-GB" sz="1600" cap="none"/>
            </a:lvl7pPr>
            <a:lvl8pPr>
              <a:defRPr lang="en-GB" sz="1600" cap="none"/>
            </a:lvl8pPr>
            <a:lvl9pPr>
              <a:defRPr lang="en-GB" sz="16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  <p:sp>
        <p:nvSpPr>
          <p:cNvPr id="5" name="Textplatzhalt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7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SYAAHIJAABARwAAYQ0AABAAAAAmAAAACAAAAIGAAAAAAAAA"/>
              </a:ext>
            </a:extLst>
          </p:cNvSpPr>
          <p:nvPr>
            <p:ph idx="3"/>
          </p:nvPr>
        </p:nvSpPr>
        <p:spPr>
          <a:xfrm>
            <a:off x="6193155" y="1535430"/>
            <a:ext cx="538924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GB" sz="2400" b="1" cap="none"/>
            </a:lvl1pPr>
            <a:lvl2pPr marL="457200" indent="0">
              <a:buNone/>
              <a:defRPr lang="en-GB" sz="2000" b="1" cap="none"/>
            </a:lvl2pPr>
            <a:lvl3pPr marL="914400" indent="0">
              <a:buNone/>
              <a:defRPr lang="en-GB" sz="1800" b="1" cap="none"/>
            </a:lvl3pPr>
            <a:lvl4pPr marL="1371600" indent="0">
              <a:buNone/>
              <a:defRPr lang="en-GB" sz="1600" b="1" cap="none"/>
            </a:lvl4pPr>
            <a:lvl5pPr marL="1828800" indent="0">
              <a:buNone/>
              <a:defRPr lang="en-GB" sz="1600" b="1" cap="none"/>
            </a:lvl5pPr>
            <a:lvl6pPr marL="2286000" indent="0">
              <a:buNone/>
              <a:defRPr lang="en-GB" sz="1600" b="1" cap="none"/>
            </a:lvl6pPr>
            <a:lvl7pPr marL="2743200" indent="0">
              <a:buNone/>
              <a:defRPr lang="en-GB" sz="1600" b="1" cap="none"/>
            </a:lvl7pPr>
            <a:lvl8pPr marL="3200400" indent="0">
              <a:buNone/>
              <a:defRPr lang="en-GB" sz="1600" b="1" cap="none"/>
            </a:lvl8pPr>
            <a:lvl9pPr marL="3657600" indent="0">
              <a:buNone/>
              <a:defRPr lang="en-GB" sz="1600" b="1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SYAAGENAABARwAAsCUAABAAAAAmAAAACAAAAAGAAAAAAAAA"/>
              </a:ext>
            </a:extLst>
          </p:cNvSpPr>
          <p:nvPr>
            <p:ph idx="4"/>
          </p:nvPr>
        </p:nvSpPr>
        <p:spPr>
          <a:xfrm>
            <a:off x="6193155" y="2174875"/>
            <a:ext cx="5389245" cy="3951605"/>
          </a:xfrm>
        </p:spPr>
        <p:txBody>
          <a:bodyPr/>
          <a:lstStyle>
            <a:lvl1pPr>
              <a:defRPr lang="en-GB" sz="2400" cap="none"/>
            </a:lvl1pPr>
            <a:lvl2pPr>
              <a:defRPr lang="en-GB" sz="2000" cap="none"/>
            </a:lvl2pPr>
            <a:lvl3pPr>
              <a:defRPr lang="en-GB" sz="1800" cap="none"/>
            </a:lvl3pPr>
            <a:lvl4pPr>
              <a:defRPr lang="en-GB" sz="1600" cap="none"/>
            </a:lvl4pPr>
            <a:lvl5pPr>
              <a:defRPr lang="en-GB" sz="1600" cap="none"/>
            </a:lvl5pPr>
            <a:lvl6pPr>
              <a:defRPr lang="en-GB" sz="1600" cap="none"/>
            </a:lvl6pPr>
            <a:lvl7pPr>
              <a:defRPr lang="en-GB" sz="1600" cap="none"/>
            </a:lvl7pPr>
            <a:lvl8pPr>
              <a:defRPr lang="en-GB" sz="1600" cap="none"/>
            </a:lvl8pPr>
            <a:lvl9pPr>
              <a:defRPr lang="en-GB" sz="16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BtHAAA1AgAABAAAAAmAAAACAAAAIG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GB" sz="2000" b="1" cap="none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0AAK4BAABARwAAsCUAABAAAAAmAAAACAAAAAG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lang="en-GB" sz="3200" cap="none"/>
            </a:lvl1pPr>
            <a:lvl2pPr>
              <a:defRPr lang="en-GB" sz="2800" cap="none"/>
            </a:lvl2pPr>
            <a:lvl3pPr>
              <a:defRPr lang="en-GB" sz="2400" cap="none"/>
            </a:lvl3pPr>
            <a:lvl4pPr>
              <a:defRPr lang="en-GB" sz="2000" cap="none"/>
            </a:lvl4pPr>
            <a:lvl5pPr>
              <a:defRPr lang="en-GB" sz="2000" cap="none"/>
            </a:lvl5pPr>
            <a:lvl6pPr>
              <a:defRPr lang="en-GB" sz="2000" cap="none"/>
            </a:lvl6pPr>
            <a:lvl7pPr>
              <a:defRPr lang="en-GB" sz="2000" cap="none"/>
            </a:lvl7pPr>
            <a:lvl8pPr>
              <a:defRPr lang="en-GB" sz="2000" cap="none"/>
            </a:lvl8pPr>
            <a:lvl9pPr>
              <a:defRPr lang="en-GB" sz="20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  <p:sp>
        <p:nvSpPr>
          <p:cNvPr id="4" name="Textplatzhalt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lang="en-GB" sz="1400" cap="none"/>
            </a:lvl1pPr>
            <a:lvl2pPr marL="457200" indent="0">
              <a:buNone/>
              <a:defRPr lang="en-GB" sz="1200" cap="none"/>
            </a:lvl2pPr>
            <a:lvl3pPr marL="914400" indent="0">
              <a:buNone/>
              <a:defRPr lang="en-GB" sz="1000" cap="none"/>
            </a:lvl3pPr>
            <a:lvl4pPr marL="1371600" indent="0">
              <a:buNone/>
              <a:defRPr lang="en-GB" sz="900" cap="none"/>
            </a:lvl4pPr>
            <a:lvl5pPr marL="1828800" indent="0">
              <a:buNone/>
              <a:defRPr lang="en-GB" sz="900" cap="none"/>
            </a:lvl5pPr>
            <a:lvl6pPr marL="2286000" indent="0">
              <a:buNone/>
              <a:defRPr lang="en-GB" sz="900" cap="none"/>
            </a:lvl6pPr>
            <a:lvl7pPr marL="2743200" indent="0">
              <a:buNone/>
              <a:defRPr lang="en-GB" sz="900" cap="none"/>
            </a:lvl7pPr>
            <a:lvl8pPr marL="3200400" indent="0">
              <a:buNone/>
              <a:defRPr lang="en-GB" sz="900" cap="none"/>
            </a:lvl8pPr>
            <a:lvl9pPr marL="3657600" indent="0">
              <a:buNone/>
              <a:defRPr lang="en-GB" sz="9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n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IgdAACzOwAABSEAABAAAAAmAAAACAAAAIG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GB" sz="2000" b="1" cap="none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7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MUDAACzOwAAFR0AABAAAAAmAAAACAAAAAGAAAAAAAAA"/>
              </a:ext>
            </a:extLst>
          </p:cNvSpPr>
          <p:nvPr>
            <p:ph type="pic" idx="1"/>
          </p:nvPr>
        </p:nvSpPr>
        <p:spPr>
          <a:xfrm>
            <a:off x="2389505" y="612775"/>
            <a:ext cx="7315200" cy="4114800"/>
          </a:xfrm>
        </p:spPr>
        <p:txBody>
          <a:bodyPr/>
          <a:lstStyle>
            <a:lvl1pPr marL="0" indent="0">
              <a:buNone/>
              <a:defRPr lang="en-GB" sz="3200" cap="none"/>
            </a:lvl1pPr>
            <a:lvl2pPr marL="457200" indent="0">
              <a:buNone/>
              <a:defRPr lang="en-GB" sz="2800" cap="none"/>
            </a:lvl2pPr>
            <a:lvl3pPr marL="914400" indent="0">
              <a:buNone/>
              <a:defRPr lang="en-GB" sz="2400" cap="none"/>
            </a:lvl3pPr>
            <a:lvl4pPr marL="1371600" indent="0">
              <a:buNone/>
              <a:defRPr lang="en-GB" sz="2000" cap="none"/>
            </a:lvl4pPr>
            <a:lvl5pPr marL="1828800" indent="0">
              <a:buNone/>
              <a:defRPr lang="en-GB" sz="2000" cap="none"/>
            </a:lvl5pPr>
            <a:lvl6pPr marL="2286000" indent="0">
              <a:buNone/>
              <a:defRPr lang="en-GB" sz="2000" cap="none"/>
            </a:lvl6pPr>
            <a:lvl7pPr marL="2743200" indent="0">
              <a:buNone/>
              <a:defRPr lang="en-GB" sz="2000" cap="none"/>
            </a:lvl7pPr>
            <a:lvl8pPr marL="3200400" indent="0">
              <a:buNone/>
              <a:defRPr lang="en-GB" sz="2000" cap="none"/>
            </a:lvl8pPr>
            <a:lvl9pPr marL="3657600" indent="0">
              <a:buNone/>
              <a:defRPr lang="en-GB" sz="2000" cap="none"/>
            </a:lvl9pPr>
          </a:lstStyle>
          <a:p>
            <a:pPr>
              <a:defRPr lang="en-GB"/>
            </a:pPr>
            <a:endParaRPr cap="none" noProof="1"/>
          </a:p>
        </p:txBody>
      </p:sp>
      <p:sp>
        <p:nvSpPr>
          <p:cNvPr id="4" name="Textplatzhalt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L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AUhAACzOwAA+CUAABAAAAAmAAAACAAAAAGAAAAAAAAA"/>
              </a:ext>
            </a:extLst>
          </p:cNvSpPr>
          <p:nvPr>
            <p:ph idx="2"/>
          </p:nvPr>
        </p:nvSpPr>
        <p:spPr>
          <a:xfrm>
            <a:off x="2389505" y="5367655"/>
            <a:ext cx="7315200" cy="804545"/>
          </a:xfrm>
        </p:spPr>
        <p:txBody>
          <a:bodyPr/>
          <a:lstStyle>
            <a:lvl1pPr marL="0" indent="0">
              <a:buNone/>
              <a:defRPr lang="en-GB" sz="1400" cap="none"/>
            </a:lvl1pPr>
            <a:lvl2pPr marL="457200" indent="0">
              <a:buNone/>
              <a:defRPr lang="en-GB" sz="1200" cap="none"/>
            </a:lvl2pPr>
            <a:lvl3pPr marL="914400" indent="0">
              <a:buNone/>
              <a:defRPr lang="en-GB" sz="1000" cap="none"/>
            </a:lvl3pPr>
            <a:lvl4pPr marL="1371600" indent="0">
              <a:buNone/>
              <a:defRPr lang="en-GB" sz="900" cap="none"/>
            </a:lvl4pPr>
            <a:lvl5pPr marL="1828800" indent="0">
              <a:buNone/>
              <a:defRPr lang="en-GB" sz="900" cap="none"/>
            </a:lvl5pPr>
            <a:lvl6pPr marL="2286000" indent="0">
              <a:buNone/>
              <a:defRPr lang="en-GB" sz="900" cap="none"/>
            </a:lvl6pPr>
            <a:lvl7pPr marL="2743200" indent="0">
              <a:buNone/>
              <a:defRPr lang="en-GB" sz="900" cap="none"/>
            </a:lvl7pPr>
            <a:lvl8pPr marL="3200400" indent="0">
              <a:buNone/>
              <a:defRPr lang="en-GB" sz="900" cap="none"/>
            </a:lvl8pPr>
            <a:lvl9pPr marL="3657600" indent="0">
              <a:buNone/>
              <a:defRPr lang="en-GB" sz="9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jgAAAEcAAACOAAAARwAAAAAAAAAB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MyZBf///wEAAAAAAAAAAAAAAAAAAAAAAAAAAAAAAAAAAAAAAAAAAAAAAAJ/f38AgICAA8zMzADAwP8Af39/AAAAAAAAAAAAAAAAAAAAAAAAAAAAIQAAABgAAAAUAAAAlQ0AAFocAACVOgAAYiMAABAAAAAmAAAACAAAAP//////////"/>
              </a:ext>
            </a:extLst>
          </p:cNvSpPr>
          <p:nvPr/>
        </p:nvSpPr>
        <p:spPr>
          <a:xfrm>
            <a:off x="2207895" y="4608830"/>
            <a:ext cx="73152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ctr"/>
          <a:lstStyle>
            <a:lvl1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1pPr>
            <a:lvl2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2pPr>
            <a:lvl3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3pPr>
            <a:lvl4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4pPr>
            <a:lvl5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5pPr>
            <a:lvl6pPr marL="2514600" indent="-228600" defTabSz="44958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6pPr>
            <a:lvl7pPr marL="2971800" indent="-228600" defTabSz="44958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7pPr>
            <a:lvl8pPr marL="3429000" indent="-228600" defTabSz="44958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8pPr>
            <a:lvl9pPr marL="3886200" indent="-228600" defTabSz="44958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9pPr>
          </a:lstStyle>
          <a:p>
            <a:pPr>
              <a:lnSpc>
                <a:spcPct val="100000"/>
              </a:lnSpc>
              <a:defRPr lang="en-GB"/>
            </a:pPr>
            <a:endParaRPr lang="de-DE" sz="4000" b="1" u="none" cap="none">
              <a:solidFill>
                <a:srgbClr val="00CC00"/>
              </a:solidFill>
              <a:latin typeface="Verdana" pitchFamily="2" charset="0"/>
              <a:ea typeface="Microsoft YaHei" pitchFamily="2" charset="0"/>
              <a:cs typeface="Arial" pitchFamily="2" charset="0"/>
            </a:endParaRPr>
          </a:p>
        </p:txBody>
      </p:sp>
      <p:pic>
        <p:nvPicPr>
          <p:cNvPr id="3" name="Picture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7qP/aBMAAAAlAAAAEQ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AAAAACf39/AICAgAPMzMwAwMD/AH9/fwAAAAAAAAAAAAAAAAD///8AAAAAACEAAAAYAAAAFAAAADMAAABVIgAAIw0AAPspAAAQAAAAJgAAAAgAAAD//////////w==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32385" y="5581015"/>
            <a:ext cx="2103120" cy="12433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  <p:hf sldNum="0" hdr="0" ftr="0" dt="0"/>
  <p:txStyles>
    <p:titleStyle>
      <a:lvl1pPr marL="0" marR="0" indent="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1pPr>
      <a:lvl2pPr marL="742950" marR="0" indent="-28575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2pPr>
      <a:lvl3pPr marL="11430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3pPr>
      <a:lvl4pPr marL="16002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4pPr>
      <a:lvl5pPr marL="20574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5pPr>
      <a:lvl6pPr marL="25146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6pPr>
      <a:lvl7pPr marL="29718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7pPr>
      <a:lvl8pPr marL="34290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8pPr>
      <a:lvl9pPr marL="38862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9pPr>
    </p:titleStyle>
    <p:bodyStyle>
      <a:lvl1pPr marL="342900" marR="0" indent="-342900" algn="l" defTabSz="449580">
        <a:lnSpc>
          <a:spcPct val="106000"/>
        </a:lnSpc>
        <a:spcBef>
          <a:spcPts val="0"/>
        </a:spcBef>
        <a:spcAft>
          <a:spcPts val="1425"/>
        </a:spcAft>
        <a:buClr>
          <a:srgbClr val="000000"/>
        </a:buClr>
        <a:buSzTx/>
        <a:buFont typeface="Times New Roman" pitchFamily="1" charset="0"/>
        <a:buChar char="•"/>
        <a:tabLst/>
        <a:defRPr lang="en-GB" sz="2600" b="0" i="0" u="sng" strike="noStrike" kern="1" cap="none" spc="0" baseline="0">
          <a:solidFill>
            <a:srgbClr val="FFFFFF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1pPr>
      <a:lvl2pPr marL="742950" marR="0" indent="-285750" algn="l" defTabSz="449580">
        <a:lnSpc>
          <a:spcPct val="98000"/>
        </a:lnSpc>
        <a:spcBef>
          <a:spcPts val="0"/>
        </a:spcBef>
        <a:spcAft>
          <a:spcPts val="1135"/>
        </a:spcAft>
        <a:buClr>
          <a:srgbClr val="000000"/>
        </a:buClr>
        <a:buSzTx/>
        <a:buFont typeface="Times New Roman" pitchFamily="1" charset="0"/>
        <a:buChar char="–"/>
        <a:tabLst/>
        <a:defRPr lang="en-GB" sz="22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2pPr>
      <a:lvl3pPr marL="1143000" marR="0" indent="-228600" algn="l" defTabSz="449580">
        <a:lnSpc>
          <a:spcPct val="98000"/>
        </a:lnSpc>
        <a:spcBef>
          <a:spcPts val="0"/>
        </a:spcBef>
        <a:spcAft>
          <a:spcPts val="850"/>
        </a:spcAft>
        <a:buClr>
          <a:srgbClr val="000000"/>
        </a:buClr>
        <a:buSzTx/>
        <a:buFont typeface="Times New Roman" pitchFamily="1" charset="0"/>
        <a:buChar char="•"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3pPr>
      <a:lvl4pPr marL="1600200" marR="0" indent="-228600" algn="l" defTabSz="449580">
        <a:lnSpc>
          <a:spcPct val="98000"/>
        </a:lnSpc>
        <a:spcBef>
          <a:spcPts val="0"/>
        </a:spcBef>
        <a:spcAft>
          <a:spcPts val="575"/>
        </a:spcAft>
        <a:buClr>
          <a:srgbClr val="000000"/>
        </a:buClr>
        <a:buSzTx/>
        <a:buFont typeface="Times New Roman" pitchFamily="1" charset="0"/>
        <a:buChar char="–"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4pPr>
      <a:lvl5pPr marL="20574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Clr>
          <a:srgbClr val="000000"/>
        </a:buClr>
        <a:buSzTx/>
        <a:buFont typeface="Times New Roman" pitchFamily="1" charset="0"/>
        <a:buChar char="»"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5pPr>
      <a:lvl6pPr marL="25146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None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6pPr>
      <a:lvl7pPr marL="29718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None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7pPr>
      <a:lvl8pPr marL="34290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None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8pPr>
      <a:lvl9pPr marL="38862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None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slide" Target="slide17.xml"/></Relationships>
</file>

<file path=ppt/slides/_rels/slide1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21.jp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9.jpg" Type="http://schemas.openxmlformats.org/officeDocument/2006/relationships/image"/><Relationship Id="rId4" Target="../media/image18.jp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F2647D6-89D6-4EA3-6750-71D7C1BA55D1}"/>
              </a:ext>
            </a:extLst>
          </p:cNvPr>
          <p:cNvSpPr txBox="1"/>
          <p:nvPr/>
        </p:nvSpPr>
        <p:spPr>
          <a:xfrm>
            <a:off x="1754823" y="845820"/>
            <a:ext cx="868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</a:rPr>
              <a:t>Unsere Tage bei Steinmeyer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Folienzoom 5">
                <a:extLst>
                  <a:ext uri="{FF2B5EF4-FFF2-40B4-BE49-F238E27FC236}">
                    <a16:creationId xmlns:a16="http://schemas.microsoft.com/office/drawing/2014/main" id="{D10D68E0-52A1-CD34-045A-C792873FB4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411107"/>
                  </p:ext>
                </p:extLst>
              </p:nvPr>
            </p:nvGraphicFramePr>
            <p:xfrm>
              <a:off x="1431925" y="7303770"/>
              <a:ext cx="3048000" cy="1714500"/>
            </p:xfrm>
            <a:graphic>
              <a:graphicData uri="http://schemas.microsoft.com/office/powerpoint/2016/slidezoom">
                <pslz:sldZm>
                  <pslz:sldZmObj sldId="262" cId="0">
                    <pslz:zmPr id="{D3E5C5D1-6B54-403B-81C3-06DC5687795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Folien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10D68E0-52A1-CD34-045A-C792873FB4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925" y="73037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EA15A9E-AB1D-AD8B-3022-142F3E6B7CE6}"/>
              </a:ext>
            </a:extLst>
          </p:cNvPr>
          <p:cNvCxnSpPr>
            <a:cxnSpLocks/>
          </p:cNvCxnSpPr>
          <p:nvPr/>
        </p:nvCxnSpPr>
        <p:spPr>
          <a:xfrm>
            <a:off x="5378451" y="3931285"/>
            <a:ext cx="1363344" cy="78930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 mod="1">
          <p:ext uri="smNativeData">
            <pr:smNativeData xmlns:p15="http://schemas.microsoft.com/office/powerpoint/2012/main" xmlns:pr="smNativeData" xmlns="smNativeData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2C4F5-69DB-8530-4A9B-3ABD15E57E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26076"/>
            <a:ext cx="10901872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u="sng" dirty="0">
                <a:solidFill>
                  <a:srgbClr val="F2F2F2"/>
                </a:solidFill>
              </a:rPr>
              <a:t>Unsere Tätigkeiten-Phasen schneiden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22645C-7884-7686-DC44-BA6B82D984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flipH="1">
            <a:off x="-433704" y="1177597"/>
            <a:ext cx="287020" cy="3857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Mastertextformat</a:t>
            </a:r>
            <a:r>
              <a:rPr lang="de-DE" dirty="0"/>
              <a:t> bearbeiten</a:t>
            </a:r>
          </a:p>
          <a:p>
            <a:pPr lvl="1"/>
            <a:r>
              <a:rPr lang="de-DE" dirty="0"/>
              <a:t>Zweit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730058-7845-57FC-BE43-04E8EF477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45" y="1172516"/>
            <a:ext cx="3686526" cy="5459408"/>
          </a:xfrm>
          <a:prstGeom prst="rect">
            <a:avLst/>
          </a:prstGeom>
        </p:spPr>
      </p:pic>
      <p:pic>
        <p:nvPicPr>
          <p:cNvPr id="5" name="Grafik 4" descr="Ein Bild, das computer, Everyday Carry, Smartphone, Boden enthält.&#10;&#10;KI-generierte Inhalte können fehlerhaft sein.">
            <a:extLst>
              <a:ext uri="{FF2B5EF4-FFF2-40B4-BE49-F238E27FC236}">
                <a16:creationId xmlns:a16="http://schemas.microsoft.com/office/drawing/2014/main" id="{9C5B3BE0-4401-6EF5-C1C3-EC4172218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36" y="1508325"/>
            <a:ext cx="4805934" cy="4787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2DA98-D9F0-4C32-B233-1085921A66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26076"/>
            <a:ext cx="10543097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u="sng" dirty="0">
                <a:solidFill>
                  <a:srgbClr val="F2F2F2"/>
                </a:solidFill>
              </a:rPr>
              <a:t>Unsere Tätigkeiten-Schleifen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94C3C2-A7E2-FBDD-E04A-002CA10055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flipH="1">
            <a:off x="-792480" y="1491615"/>
            <a:ext cx="148398" cy="5955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9D85D9-93F1-A4EB-597D-AF174F921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17999" b="4754"/>
          <a:stretch>
            <a:fillRect/>
          </a:stretch>
        </p:blipFill>
        <p:spPr>
          <a:xfrm>
            <a:off x="8755823" y="1789386"/>
            <a:ext cx="2155379" cy="3963889"/>
          </a:xfrm>
          <a:prstGeom prst="rect">
            <a:avLst/>
          </a:prstGeom>
        </p:spPr>
      </p:pic>
      <p:pic>
        <p:nvPicPr>
          <p:cNvPr id="7" name="Grafik 6" descr="Ein Bild, das Person, Werkzeug, Gelände, draußen enthält.&#10;&#10;KI-generierte Inhalte können fehlerhaft sein.">
            <a:extLst>
              <a:ext uri="{FF2B5EF4-FFF2-40B4-BE49-F238E27FC236}">
                <a16:creationId xmlns:a16="http://schemas.microsoft.com/office/drawing/2014/main" id="{10A4044C-11E0-43F6-2479-C1F8E4782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r="20046" b="6824"/>
          <a:stretch>
            <a:fillRect/>
          </a:stretch>
        </p:blipFill>
        <p:spPr>
          <a:xfrm>
            <a:off x="587665" y="1789386"/>
            <a:ext cx="2243965" cy="3963889"/>
          </a:xfrm>
          <a:prstGeom prst="rect">
            <a:avLst/>
          </a:prstGeom>
        </p:spPr>
      </p:pic>
      <p:pic>
        <p:nvPicPr>
          <p:cNvPr id="9" name="Grafik 8" descr="Ein Bild, das Maschine, Fräsmaschine, Bautechnik, Werkzeugmaschine enthält.&#10;&#10;KI-generierte Inhalte können fehlerhaft sein.">
            <a:extLst>
              <a:ext uri="{FF2B5EF4-FFF2-40B4-BE49-F238E27FC236}">
                <a16:creationId xmlns:a16="http://schemas.microsoft.com/office/drawing/2014/main" id="{3A700EE8-C5D0-DA39-C157-04EB686AE5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30" y="1977455"/>
            <a:ext cx="4583486" cy="35877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B70B4E-64E2-C625-4477-3023898C5864}"/>
              </a:ext>
            </a:extLst>
          </p:cNvPr>
          <p:cNvSpPr txBox="1"/>
          <p:nvPr/>
        </p:nvSpPr>
        <p:spPr>
          <a:xfrm>
            <a:off x="587665" y="1348105"/>
            <a:ext cx="19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none" dirty="0">
                <a:solidFill>
                  <a:schemeClr val="bg1"/>
                </a:solidFill>
              </a:rPr>
              <a:t>Vorher: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36A236-1742-A123-0F6C-A03BB39FF04D}"/>
              </a:ext>
            </a:extLst>
          </p:cNvPr>
          <p:cNvSpPr txBox="1"/>
          <p:nvPr/>
        </p:nvSpPr>
        <p:spPr>
          <a:xfrm>
            <a:off x="8755823" y="1348105"/>
            <a:ext cx="178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none" dirty="0">
                <a:solidFill>
                  <a:schemeClr val="bg1"/>
                </a:solidFill>
              </a:rPr>
              <a:t>Nachher: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CADB93D-493D-607F-9435-539E3DF720F8}"/>
              </a:ext>
            </a:extLst>
          </p:cNvPr>
          <p:cNvSpPr txBox="1"/>
          <p:nvPr/>
        </p:nvSpPr>
        <p:spPr>
          <a:xfrm>
            <a:off x="1216660" y="343535"/>
            <a:ext cx="9112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Unsere Tätigkeiten-Gravieren</a:t>
            </a:r>
          </a:p>
        </p:txBody>
      </p:sp>
      <p:pic>
        <p:nvPicPr>
          <p:cNvPr id="4" name="Grafik 3" descr="Ein Bild, das Text, Werkzeug, Silber, Oberfläche enthält.&#10;&#10;KI-generierte Inhalte können fehlerhaft sein.">
            <a:extLst>
              <a:ext uri="{FF2B5EF4-FFF2-40B4-BE49-F238E27FC236}">
                <a16:creationId xmlns:a16="http://schemas.microsoft.com/office/drawing/2014/main" id="{4B149427-D927-62E7-46CC-3D1E72BF5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89" y="1635125"/>
            <a:ext cx="3228975" cy="4305300"/>
          </a:xfrm>
          <a:prstGeom prst="rect">
            <a:avLst/>
          </a:prstGeom>
        </p:spPr>
      </p:pic>
      <p:pic>
        <p:nvPicPr>
          <p:cNvPr id="6" name="Grafik 5" descr="Ein Bild, das Text, Materialeigenschaft, Silber enthält.&#10;&#10;KI-generierte Inhalte können fehlerhaft sein.">
            <a:extLst>
              <a:ext uri="{FF2B5EF4-FFF2-40B4-BE49-F238E27FC236}">
                <a16:creationId xmlns:a16="http://schemas.microsoft.com/office/drawing/2014/main" id="{C48D3090-46CF-CCD2-1A77-CFE1040AF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99" y="1635126"/>
            <a:ext cx="3228975" cy="4305300"/>
          </a:xfrm>
          <a:prstGeom prst="rect">
            <a:avLst/>
          </a:prstGeom>
        </p:spPr>
      </p:pic>
      <p:pic>
        <p:nvPicPr>
          <p:cNvPr id="8" name="Grafik 7" descr="Ein Bild, das Maschine, Im Haus, Bautechnik, Fräsmaschine enthält.&#10;&#10;KI-generierte Inhalte können fehlerhaft sein.">
            <a:extLst>
              <a:ext uri="{FF2B5EF4-FFF2-40B4-BE49-F238E27FC236}">
                <a16:creationId xmlns:a16="http://schemas.microsoft.com/office/drawing/2014/main" id="{DD8C1913-6B75-F07F-2552-54A55A943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b="32968"/>
          <a:stretch>
            <a:fillRect/>
          </a:stretch>
        </p:blipFill>
        <p:spPr>
          <a:xfrm>
            <a:off x="552926" y="1634752"/>
            <a:ext cx="3573407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11A51B4-0BE3-2122-880A-E755EBA303D2}"/>
              </a:ext>
            </a:extLst>
          </p:cNvPr>
          <p:cNvSpPr txBox="1"/>
          <p:nvPr/>
        </p:nvSpPr>
        <p:spPr>
          <a:xfrm>
            <a:off x="1073150" y="343535"/>
            <a:ext cx="1004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Unsere Tätigkeiten-Sandstrahlen</a:t>
            </a:r>
          </a:p>
        </p:txBody>
      </p:sp>
      <p:pic>
        <p:nvPicPr>
          <p:cNvPr id="5" name="Grafik 4" descr="Ein Bild, das Kleidung, Person, Im Haus, Mobiliar enthält.&#10;&#10;KI-generierte Inhalte können fehlerhaft sein.">
            <a:extLst>
              <a:ext uri="{FF2B5EF4-FFF2-40B4-BE49-F238E27FC236}">
                <a16:creationId xmlns:a16="http://schemas.microsoft.com/office/drawing/2014/main" id="{82BA5235-BB11-3D20-AC75-9281B3079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563370"/>
            <a:ext cx="4975013" cy="3731260"/>
          </a:xfrm>
          <a:prstGeom prst="rect">
            <a:avLst/>
          </a:prstGeom>
        </p:spPr>
      </p:pic>
      <p:pic>
        <p:nvPicPr>
          <p:cNvPr id="7" name="Grafik 6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7B4D501D-9ACF-161B-7333-81043206E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90" y="1276350"/>
            <a:ext cx="3809524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6C4A9F5-F3C3-D7E0-38D7-08301D120F1F}"/>
              </a:ext>
            </a:extLst>
          </p:cNvPr>
          <p:cNvSpPr txBox="1"/>
          <p:nvPr/>
        </p:nvSpPr>
        <p:spPr>
          <a:xfrm>
            <a:off x="1503680" y="415290"/>
            <a:ext cx="8180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Maschinen</a:t>
            </a:r>
          </a:p>
        </p:txBody>
      </p:sp>
      <p:pic>
        <p:nvPicPr>
          <p:cNvPr id="4" name="Grafik 3" descr="Ein Bild, das Maschine, Im Haus, Bautechnik, Fräsmaschine enthält.&#10;&#10;KI-generierte Inhalte können fehlerhaft sein.">
            <a:extLst>
              <a:ext uri="{FF2B5EF4-FFF2-40B4-BE49-F238E27FC236}">
                <a16:creationId xmlns:a16="http://schemas.microsoft.com/office/drawing/2014/main" id="{349DABA3-7DAF-EC9F-6969-C70BCC1D2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/>
          <a:stretch>
            <a:fillRect/>
          </a:stretch>
        </p:blipFill>
        <p:spPr>
          <a:xfrm>
            <a:off x="4589145" y="1515708"/>
            <a:ext cx="3340076" cy="5027474"/>
          </a:xfrm>
          <a:prstGeom prst="rect">
            <a:avLst/>
          </a:prstGeom>
        </p:spPr>
      </p:pic>
      <p:pic>
        <p:nvPicPr>
          <p:cNvPr id="6" name="Grafik 5" descr="Ein Bild, das Maschine, Werkzeugmaschine, Werkzeugraum, Fräsmaschine enthält.&#10;&#10;KI-generierte Inhalte können fehlerhaft sein.">
            <a:extLst>
              <a:ext uri="{FF2B5EF4-FFF2-40B4-BE49-F238E27FC236}">
                <a16:creationId xmlns:a16="http://schemas.microsoft.com/office/drawing/2014/main" id="{D2B6055D-43F1-5A8F-A335-01E8F1296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/>
          <a:stretch>
            <a:fillRect/>
          </a:stretch>
        </p:blipFill>
        <p:spPr>
          <a:xfrm>
            <a:off x="8392160" y="1515708"/>
            <a:ext cx="3340076" cy="5027474"/>
          </a:xfrm>
          <a:prstGeom prst="rect">
            <a:avLst/>
          </a:prstGeom>
        </p:spPr>
      </p:pic>
      <p:pic>
        <p:nvPicPr>
          <p:cNvPr id="8" name="Grafik 7" descr="Ein Bild, das Im Haus, Waschbecken, Maschine, Tisch enthält.&#10;&#10;KI-generierte Inhalte können fehlerhaft sein.">
            <a:extLst>
              <a:ext uri="{FF2B5EF4-FFF2-40B4-BE49-F238E27FC236}">
                <a16:creationId xmlns:a16="http://schemas.microsoft.com/office/drawing/2014/main" id="{5DFFC27A-6569-BE62-D457-BB2800AE7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3" y="1515708"/>
            <a:ext cx="3770606" cy="50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9514991-905B-E795-3112-011A659D48EF}"/>
              </a:ext>
            </a:extLst>
          </p:cNvPr>
          <p:cNvSpPr txBox="1"/>
          <p:nvPr/>
        </p:nvSpPr>
        <p:spPr>
          <a:xfrm>
            <a:off x="1216660" y="702310"/>
            <a:ext cx="904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Endergebnis</a:t>
            </a:r>
          </a:p>
        </p:txBody>
      </p:sp>
      <p:pic>
        <p:nvPicPr>
          <p:cNvPr id="4" name="Grafik 3" descr="Ein Bild, das Im Haus, Elektronik, Haushaltsgerät, Boden enthält.&#10;&#10;KI-generierte Inhalte können fehlerhaft sein.">
            <a:extLst>
              <a:ext uri="{FF2B5EF4-FFF2-40B4-BE49-F238E27FC236}">
                <a16:creationId xmlns:a16="http://schemas.microsoft.com/office/drawing/2014/main" id="{0B578DDB-766B-1776-A0BA-EF8FC8380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b="14830"/>
          <a:stretch>
            <a:fillRect/>
          </a:stretch>
        </p:blipFill>
        <p:spPr>
          <a:xfrm>
            <a:off x="3512820" y="1706880"/>
            <a:ext cx="4765993" cy="46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2A79E45-FD82-FE7E-C654-62BFF3DC3D27}"/>
              </a:ext>
            </a:extLst>
          </p:cNvPr>
          <p:cNvSpPr txBox="1"/>
          <p:nvPr/>
        </p:nvSpPr>
        <p:spPr>
          <a:xfrm>
            <a:off x="3943350" y="200025"/>
            <a:ext cx="3731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Werksführung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357A86-80DF-FBE5-B3E0-5645E85853CC}"/>
              </a:ext>
            </a:extLst>
          </p:cNvPr>
          <p:cNvSpPr txBox="1"/>
          <p:nvPr/>
        </p:nvSpPr>
        <p:spPr>
          <a:xfrm>
            <a:off x="499110" y="969466"/>
            <a:ext cx="4879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none" dirty="0">
                <a:solidFill>
                  <a:schemeClr val="bg1"/>
                </a:solidFill>
              </a:rPr>
              <a:t>Produktionsschritte in der Fabrik: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Spindeln, </a:t>
            </a:r>
            <a:r>
              <a:rPr lang="de-DE" sz="2400" u="none">
                <a:solidFill>
                  <a:schemeClr val="bg1"/>
                </a:solidFill>
              </a:rPr>
              <a:t>Muttern schneiden</a:t>
            </a:r>
            <a:endParaRPr lang="de-DE" sz="2400" u="non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Gerade biegen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Schleifen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Montage</a:t>
            </a:r>
          </a:p>
          <a:p>
            <a:endParaRPr lang="de-DE" u="none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9E5098-19D1-FD5C-EEF0-CF62C6C91B4B}"/>
              </a:ext>
            </a:extLst>
          </p:cNvPr>
          <p:cNvSpPr txBox="1"/>
          <p:nvPr/>
        </p:nvSpPr>
        <p:spPr>
          <a:xfrm>
            <a:off x="499110" y="3541454"/>
            <a:ext cx="387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none" dirty="0">
                <a:solidFill>
                  <a:schemeClr val="bg1"/>
                </a:solidFill>
              </a:rPr>
              <a:t>Luft- und Raumfahrt extrem gute Kontrolle</a:t>
            </a:r>
          </a:p>
        </p:txBody>
      </p:sp>
      <p:pic>
        <p:nvPicPr>
          <p:cNvPr id="5" name="Grafik 4" descr="Ein Bild, das Bautechnik, Maschine, Industrie, Stahl enthält.&#10;&#10;KI-generierte Inhalte können fehlerhaft sein.">
            <a:extLst>
              <a:ext uri="{FF2B5EF4-FFF2-40B4-BE49-F238E27FC236}">
                <a16:creationId xmlns:a16="http://schemas.microsoft.com/office/drawing/2014/main" id="{E92F235B-365E-175F-56CE-0DF545765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9" y="2137410"/>
            <a:ext cx="6044184" cy="40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80476-24A8-3BA0-ECF3-D1F4E868FB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676" y="91089"/>
            <a:ext cx="11260647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sz="4354" u="sng" dirty="0">
                <a:solidFill>
                  <a:srgbClr val="F2F2F2"/>
                </a:solidFill>
              </a:rPr>
              <a:t>Persönlicher Eindruck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940120-17DE-C1A7-2771-E507C52D6A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648971" y="1061085"/>
            <a:ext cx="45719" cy="717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 descr="Ein Bild, das Kleidung, Person, Mann, Schuhwerk enthält.&#10;&#10;KI-generierte Inhalte können fehlerhaft sein.">
            <a:extLst>
              <a:ext uri="{FF2B5EF4-FFF2-40B4-BE49-F238E27FC236}">
                <a16:creationId xmlns:a16="http://schemas.microsoft.com/office/drawing/2014/main" id="{D9D7F347-E5B2-BE3F-C296-495B2F0F1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43" y="1053814"/>
            <a:ext cx="7513955" cy="5635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7B4E9-969F-140B-A11D-B73562EF6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73BD5-643E-3AB5-B4A8-383E1A61AB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6" y="0"/>
            <a:ext cx="11260647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sz="4354" u="sng" dirty="0">
                <a:solidFill>
                  <a:srgbClr val="F2F2F2"/>
                </a:solidFill>
              </a:rPr>
              <a:t>Danksagung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6D7F30-9FBB-D45F-48B3-F4B1F5ABB3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648971" y="1061085"/>
            <a:ext cx="45719" cy="717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 descr="Ein Bild, das Kleidung, Person, Mann, Schuhwerk enthält.&#10;&#10;KI-generierte Inhalte können fehlerhaft sein.">
            <a:extLst>
              <a:ext uri="{FF2B5EF4-FFF2-40B4-BE49-F238E27FC236}">
                <a16:creationId xmlns:a16="http://schemas.microsoft.com/office/drawing/2014/main" id="{6CCD6AC7-F7D8-1DA0-0FF0-A83CDE3D4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43" y="1053814"/>
            <a:ext cx="7513955" cy="56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58E35-E610-9307-0A7C-08F5BAD4B8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60178" y="276521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u="sng" dirty="0">
                <a:solidFill>
                  <a:schemeClr val="bg1"/>
                </a:solidFill>
              </a:rPr>
              <a:t>Danke fürs Zuhören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ED550D-CA37-D18E-F74C-2860AF5781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 descr="Ein Bild, das Kleidung, Person, Mann, Schuhwerk enthält.&#10;&#10;KI-generierte Inhalte können fehlerhaft sein.">
            <a:extLst>
              <a:ext uri="{FF2B5EF4-FFF2-40B4-BE49-F238E27FC236}">
                <a16:creationId xmlns:a16="http://schemas.microsoft.com/office/drawing/2014/main" id="{6D73AD2E-6060-9DCA-139C-ACC6D4057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/>
          <a:stretch>
            <a:fillRect/>
          </a:stretch>
        </p:blipFill>
        <p:spPr>
          <a:xfrm>
            <a:off x="2149475" y="1326602"/>
            <a:ext cx="8158764" cy="478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 mod="1">
          <p:ext uri="smNativeData">
            <pr:smNativeData xmlns:p15="http://schemas.microsoft.com/office/powerpoint/2012/main" xmlns:pr="smNativeData" xmlns="smNativeData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55E3-B63D-90EC-3A74-3516C12BA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418374-301D-3DF1-1714-D83CE95947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flipH="1">
            <a:off x="12338685" y="5151120"/>
            <a:ext cx="45719" cy="2367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A417A7-D465-1155-C72F-836922E78032}"/>
              </a:ext>
            </a:extLst>
          </p:cNvPr>
          <p:cNvSpPr txBox="1"/>
          <p:nvPr/>
        </p:nvSpPr>
        <p:spPr>
          <a:xfrm>
            <a:off x="1754823" y="845820"/>
            <a:ext cx="868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</a:rPr>
              <a:t>Unsere Tage bei Steinmeyer</a:t>
            </a:r>
          </a:p>
        </p:txBody>
      </p:sp>
      <p:pic>
        <p:nvPicPr>
          <p:cNvPr id="7" name="Grafik 6" descr="Ein Bild, das Kleidung, Im Haus, Person, Maschine enthält.&#10;&#10;KI-generierte Inhalte können fehlerhaft sein.">
            <a:extLst>
              <a:ext uri="{FF2B5EF4-FFF2-40B4-BE49-F238E27FC236}">
                <a16:creationId xmlns:a16="http://schemas.microsoft.com/office/drawing/2014/main" id="{041BCA25-E611-72B7-8A21-70BB46797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" y="1993900"/>
            <a:ext cx="3171826" cy="4229101"/>
          </a:xfrm>
          <a:prstGeom prst="rect">
            <a:avLst/>
          </a:prstGeom>
        </p:spPr>
      </p:pic>
      <p:pic>
        <p:nvPicPr>
          <p:cNvPr id="9" name="Grafik 8" descr="Ein Bild, das Kleidung, Person, Schuhwerk, Jeans enthält.&#10;&#10;KI-generierte Inhalte können fehlerhaft sein.">
            <a:extLst>
              <a:ext uri="{FF2B5EF4-FFF2-40B4-BE49-F238E27FC236}">
                <a16:creationId xmlns:a16="http://schemas.microsoft.com/office/drawing/2014/main" id="{EA9D6006-8018-DBE0-CB4F-DD9B8C1C2F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05" y="1993899"/>
            <a:ext cx="3171827" cy="4229102"/>
          </a:xfrm>
          <a:prstGeom prst="rect">
            <a:avLst/>
          </a:prstGeom>
        </p:spPr>
      </p:pic>
      <p:pic>
        <p:nvPicPr>
          <p:cNvPr id="11" name="Grafik 10" descr="Ein Bild, das Im Haus, Maschine, Bautechnik, Workshop enthält.&#10;&#10;KI-generierte Inhalte können fehlerhaft sein.">
            <a:extLst>
              <a:ext uri="{FF2B5EF4-FFF2-40B4-BE49-F238E27FC236}">
                <a16:creationId xmlns:a16="http://schemas.microsoft.com/office/drawing/2014/main" id="{F2FC1508-FE23-63BA-D837-A00F28991D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45" y="1971674"/>
            <a:ext cx="3188495" cy="42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r="smNativeData" xmlns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:pr="smNativeData" xmlns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EB2F2-9C5A-CCD3-677E-CAF0B58D85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60178" y="381698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sz="4354" u="sng" dirty="0">
                <a:solidFill>
                  <a:srgbClr val="F2F2F2"/>
                </a:solidFill>
              </a:rPr>
              <a:t>Quellen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AB6034-8B4C-2D27-6A66-7E3D334AE2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151255" y="1491615"/>
            <a:ext cx="287020" cy="7893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DE" sz="1209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A2EC26-B92A-6EBB-83C6-3E37810D2E93}"/>
              </a:ext>
            </a:extLst>
          </p:cNvPr>
          <p:cNvSpPr txBox="1"/>
          <p:nvPr/>
        </p:nvSpPr>
        <p:spPr>
          <a:xfrm>
            <a:off x="1006389" y="2411164"/>
            <a:ext cx="6919599" cy="4192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no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9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 https://www.steinmeyer.com/fileadmin/</a:t>
            </a:r>
            <a:r>
              <a:rPr lang="de-DE" sz="1270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_processed_/8/e/csm_fabrik-ursprung_b65daba987.jpg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E48E17-0A30-26BF-AFDA-C44F5028185B}"/>
              </a:ext>
            </a:extLst>
          </p:cNvPr>
          <p:cNvSpPr txBox="1"/>
          <p:nvPr/>
        </p:nvSpPr>
        <p:spPr>
          <a:xfrm>
            <a:off x="1073150" y="2620800"/>
            <a:ext cx="1090676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ct val="45000"/>
            </a:pPr>
            <a:r>
              <a:rPr lang="de-DE" sz="1200" u="none" dirty="0">
                <a:solidFill>
                  <a:srgbClr val="F2F2F2"/>
                </a:solidFill>
              </a:rPr>
              <a:t>August Steinmeyer GmbH &amp; Co.KG</a:t>
            </a:r>
          </a:p>
          <a:p>
            <a:pPr lvl="0">
              <a:buSzPct val="45000"/>
            </a:pPr>
            <a:r>
              <a:rPr lang="de-DE" sz="1200" u="none" dirty="0">
                <a:solidFill>
                  <a:srgbClr val="F2F2F2"/>
                </a:solidFill>
              </a:rPr>
              <a:t>https://www.startpage.com/av/proxy-image?piurl=https%3A%2F%2Fwww.ien-dach.de%2Fuploads%2Ftx_etim%2F01.NovoNox_26996.jpg&amp;sp=1761584193T91ee23b23785f3cf36caa7ea2dfd3d8f708f5d5356fffba2dfcf719e48b8a4ab</a:t>
            </a:r>
          </a:p>
          <a:p>
            <a:pPr lvl="0">
              <a:buSzPct val="45000"/>
            </a:pPr>
            <a:r>
              <a:rPr lang="de-DE" sz="1200" u="none" dirty="0">
                <a:solidFill>
                  <a:srgbClr val="F2F2F2"/>
                </a:solidFill>
              </a:rPr>
              <a:t>https://www.startpage.com/av/proxy-image?piurl=https%3A%2F%2Ftse3.mm.bing.net%2Fth%2Fid%2FOIP.q3mXUEL8vJQxn-ILFXx_uAHaBl%3Fpid%3DApi&amp;sp=1761584102Tb3b9fe58cea44adc8cd8d3aad956616c418db624870e04d3046838532b9d4786</a:t>
            </a:r>
          </a:p>
          <a:p>
            <a:pPr lvl="0">
              <a:buSzPct val="45000"/>
              <a:buFont typeface="OpenSymbol"/>
              <a:buChar char="●"/>
            </a:pPr>
            <a:endParaRPr lang="de-DE" sz="18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 mod="1">
          <p:ext uri="smNativeData">
            <pr:smNativeData xmlns:p15="http://schemas.microsoft.com/office/powerpoint/2012/main" xmlns:pr="smNativeData" xmlns="smNativeData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BB8324-44E7-F72C-4E84-8E860BEAF0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flipH="1">
            <a:off x="13415010" y="2137410"/>
            <a:ext cx="45719" cy="14017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1200" dirty="0" err="1"/>
              <a:t>nfte</a:t>
            </a:r>
            <a:r>
              <a:rPr lang="de-DE" sz="11200" dirty="0"/>
              <a:t> Ebene</a:t>
            </a:r>
            <a:endParaRPr lang="de-DE" sz="11200" dirty="0">
              <a:solidFill>
                <a:srgbClr val="F2F2F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A1EE70-FB40-3D12-0E09-540DAAB6A839}"/>
              </a:ext>
            </a:extLst>
          </p:cNvPr>
          <p:cNvSpPr txBox="1"/>
          <p:nvPr/>
        </p:nvSpPr>
        <p:spPr>
          <a:xfrm>
            <a:off x="705178" y="424945"/>
            <a:ext cx="10449273" cy="7519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1" compatLnSpc="0">
            <a:spAutoFit/>
          </a:bodyPr>
          <a:lstStyle/>
          <a:p>
            <a:pPr algn="ctr"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354" kern="1200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Lucida Sans" pitchFamily="2"/>
              </a:rPr>
              <a:t>Gliederung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DB453C-1017-FA72-5D3C-15BE3B6142F5}"/>
              </a:ext>
            </a:extLst>
          </p:cNvPr>
          <p:cNvSpPr txBox="1"/>
          <p:nvPr/>
        </p:nvSpPr>
        <p:spPr>
          <a:xfrm>
            <a:off x="2573787" y="3964197"/>
            <a:ext cx="295192" cy="4309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177" u="none" kern="12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914D33-5DC9-DBE2-1E14-D55EF72BD88D}"/>
              </a:ext>
            </a:extLst>
          </p:cNvPr>
          <p:cNvSpPr txBox="1"/>
          <p:nvPr/>
        </p:nvSpPr>
        <p:spPr>
          <a:xfrm>
            <a:off x="714375" y="1348105"/>
            <a:ext cx="89363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Entstehungsgeschichte</a:t>
            </a:r>
          </a:p>
          <a:p>
            <a:endParaRPr lang="de-DE" sz="2400" u="non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Produkte</a:t>
            </a:r>
          </a:p>
          <a:p>
            <a:endParaRPr lang="de-DE" sz="2400" u="non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Standpunkte</a:t>
            </a:r>
          </a:p>
          <a:p>
            <a:endParaRPr lang="de-DE" sz="2400" u="non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Generelles über die Firma</a:t>
            </a:r>
          </a:p>
          <a:p>
            <a:endParaRPr lang="de-DE" sz="2400" u="non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Unser Eindruck</a:t>
            </a:r>
          </a:p>
          <a:p>
            <a:endParaRPr lang="de-DE" sz="2400" u="non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Unsere Tätigkeiten</a:t>
            </a:r>
          </a:p>
          <a:p>
            <a:endParaRPr lang="de-DE" u="non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u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 mod="1">
          <p:ext uri="smNativeData">
            <pr:smNativeData xmlns:p15="http://schemas.microsoft.com/office/powerpoint/2012/main" xmlns:pr="smNativeData" xmlns="smNativeData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F3DAC-87A9-8460-E35A-237FB1A735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u="sng" dirty="0">
                <a:solidFill>
                  <a:srgbClr val="F2F2F2"/>
                </a:solidFill>
              </a:rPr>
              <a:t>Entstehungsgeschichte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B8D9A3-C839-C4E2-952D-744A1085102F}"/>
              </a:ext>
            </a:extLst>
          </p:cNvPr>
          <p:cNvSpPr txBox="1"/>
          <p:nvPr/>
        </p:nvSpPr>
        <p:spPr>
          <a:xfrm>
            <a:off x="68580" y="1296015"/>
            <a:ext cx="1480310" cy="4309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177" u="none" kern="120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Gründung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BACC6E-D9C4-878A-147F-CAE0F4065A2E}"/>
              </a:ext>
            </a:extLst>
          </p:cNvPr>
          <p:cNvSpPr txBox="1"/>
          <p:nvPr/>
        </p:nvSpPr>
        <p:spPr>
          <a:xfrm>
            <a:off x="10378639" y="1515435"/>
            <a:ext cx="1324878" cy="4309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177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Jubiläum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8EF5C5-7FB5-EA27-6A44-7F5824BD752D}"/>
              </a:ext>
            </a:extLst>
          </p:cNvPr>
          <p:cNvSpPr txBox="1"/>
          <p:nvPr/>
        </p:nvSpPr>
        <p:spPr>
          <a:xfrm>
            <a:off x="1074524" y="2059091"/>
            <a:ext cx="1462462" cy="6627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177" u="none" kern="12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   </a:t>
            </a: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1921</a:t>
            </a:r>
          </a:p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Mikrometer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734C9C-BD7E-7CD2-78EE-5DD870FA54B5}"/>
              </a:ext>
            </a:extLst>
          </p:cNvPr>
          <p:cNvSpPr txBox="1"/>
          <p:nvPr/>
        </p:nvSpPr>
        <p:spPr>
          <a:xfrm>
            <a:off x="1988249" y="1420893"/>
            <a:ext cx="2125559" cy="5759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80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1941 Unternehmerwechsel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D89D4B-2B6C-5421-73B5-257D4898429F}"/>
              </a:ext>
            </a:extLst>
          </p:cNvPr>
          <p:cNvSpPr txBox="1"/>
          <p:nvPr/>
        </p:nvSpPr>
        <p:spPr>
          <a:xfrm>
            <a:off x="3731597" y="2143861"/>
            <a:ext cx="1989281" cy="8052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1965</a:t>
            </a:r>
          </a:p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Erste Kugelgewinde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3325D4-3070-2452-6088-3BE13C7C2E7E}"/>
              </a:ext>
            </a:extLst>
          </p:cNvPr>
          <p:cNvSpPr txBox="1"/>
          <p:nvPr/>
        </p:nvSpPr>
        <p:spPr>
          <a:xfrm>
            <a:off x="4730385" y="1172516"/>
            <a:ext cx="1524291" cy="8052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1980</a:t>
            </a:r>
          </a:p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Kugelgewinde</a:t>
            </a:r>
          </a:p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Hauptprodukt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125C728-878D-8994-E9E8-61DAFEB7C8B6}"/>
              </a:ext>
            </a:extLst>
          </p:cNvPr>
          <p:cNvSpPr txBox="1"/>
          <p:nvPr/>
        </p:nvSpPr>
        <p:spPr>
          <a:xfrm>
            <a:off x="6307530" y="2115771"/>
            <a:ext cx="1610739" cy="573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1992</a:t>
            </a:r>
          </a:p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Tochterfirmen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079734-B12F-A47F-94D1-4609C474A1C0}"/>
              </a:ext>
            </a:extLst>
          </p:cNvPr>
          <p:cNvSpPr txBox="1"/>
          <p:nvPr/>
        </p:nvSpPr>
        <p:spPr>
          <a:xfrm>
            <a:off x="7156124" y="1195662"/>
            <a:ext cx="1524291" cy="8052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2007/12</a:t>
            </a:r>
          </a:p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Produktions-</a:t>
            </a:r>
          </a:p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 err="1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erweiterung</a:t>
            </a:r>
            <a:endParaRPr lang="de-DE" sz="1572" u="none" kern="1200" dirty="0">
              <a:solidFill>
                <a:srgbClr val="F2F2F2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71BA438-04F9-DDDE-EBAD-FEA0D06BE2B4}"/>
              </a:ext>
            </a:extLst>
          </p:cNvPr>
          <p:cNvSpPr txBox="1"/>
          <p:nvPr/>
        </p:nvSpPr>
        <p:spPr>
          <a:xfrm>
            <a:off x="8504921" y="2143861"/>
            <a:ext cx="2287958" cy="8052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2017 Geschäftsführung</a:t>
            </a:r>
          </a:p>
          <a:p>
            <a:pPr defTabSz="1105875" rt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72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 zu Manfred Münch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0A60EF7-E58C-40A6-DC2F-95A0C72B24C8}"/>
              </a:ext>
            </a:extLst>
          </p:cNvPr>
          <p:cNvCxnSpPr/>
          <p:nvPr/>
        </p:nvCxnSpPr>
        <p:spPr>
          <a:xfrm flipV="1">
            <a:off x="332028" y="2065655"/>
            <a:ext cx="11523135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Bildergebnis für Steinmeyer Firmengebäude">
            <a:extLst>
              <a:ext uri="{FF2B5EF4-FFF2-40B4-BE49-F238E27FC236}">
                <a16:creationId xmlns:a16="http://schemas.microsoft.com/office/drawing/2014/main" id="{001E16E9-C9C5-966C-E1E2-329308A436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92985" y="2559018"/>
            <a:ext cx="304800" cy="28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4" descr="Bildergebnis für Steinmeyer Firmengebäude">
            <a:extLst>
              <a:ext uri="{FF2B5EF4-FFF2-40B4-BE49-F238E27FC236}">
                <a16:creationId xmlns:a16="http://schemas.microsoft.com/office/drawing/2014/main" id="{EB6D56BD-6DFC-A1D8-9587-0EB85D071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10030" y="370383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0A798CF-AEDA-3318-F975-95095A436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060" y="3173552"/>
            <a:ext cx="4898103" cy="35308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BD20434-B038-1EB8-13FF-A4B880D7C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56" y="3164567"/>
            <a:ext cx="4092349" cy="357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C115A-67F9-975D-7196-24C10752EC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26076"/>
            <a:ext cx="9071643" cy="4450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u="sng" dirty="0">
                <a:solidFill>
                  <a:srgbClr val="F2F2F2"/>
                </a:solidFill>
              </a:rPr>
              <a:t>Produkte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3AF9D1-2898-607B-ECCC-F21DDD7C5A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5451" y="845820"/>
            <a:ext cx="9071643" cy="58839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u="sng" dirty="0">
                <a:solidFill>
                  <a:schemeClr val="bg1"/>
                </a:solidFill>
              </a:rPr>
              <a:t>Verwendung von</a:t>
            </a:r>
          </a:p>
          <a:p>
            <a:r>
              <a:rPr lang="de-DE" sz="2400" u="sng" dirty="0">
                <a:solidFill>
                  <a:schemeClr val="bg1"/>
                </a:solidFill>
              </a:rPr>
              <a:t>Kugelgewindetrieben: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Airbus (Klappen)</a:t>
            </a:r>
          </a:p>
          <a:p>
            <a:r>
              <a:rPr lang="de-DE" sz="2400" dirty="0">
                <a:solidFill>
                  <a:schemeClr val="bg1"/>
                </a:solidFill>
              </a:rPr>
              <a:t>3D-Drucker</a:t>
            </a:r>
          </a:p>
          <a:p>
            <a:r>
              <a:rPr lang="de-DE" sz="2400" dirty="0">
                <a:solidFill>
                  <a:schemeClr val="bg1"/>
                </a:solidFill>
              </a:rPr>
              <a:t>Versch. Maschinen (Antrieb)</a:t>
            </a:r>
          </a:p>
          <a:p>
            <a:r>
              <a:rPr lang="de-DE" sz="2400" dirty="0">
                <a:solidFill>
                  <a:schemeClr val="bg1"/>
                </a:solidFill>
              </a:rPr>
              <a:t>Windräder</a:t>
            </a:r>
          </a:p>
          <a:p>
            <a:r>
              <a:rPr lang="de-DE" sz="2400" dirty="0">
                <a:solidFill>
                  <a:schemeClr val="bg1"/>
                </a:solidFill>
              </a:rPr>
              <a:t>Mars-Rover (Bremsen) </a:t>
            </a:r>
          </a:p>
          <a:p>
            <a:r>
              <a:rPr lang="de-DE" sz="2400" dirty="0">
                <a:solidFill>
                  <a:schemeClr val="bg1"/>
                </a:solidFill>
              </a:rPr>
              <a:t>Beatmungsgeräten</a:t>
            </a:r>
          </a:p>
          <a:p>
            <a:r>
              <a:rPr lang="de-DE" sz="2400" dirty="0">
                <a:solidFill>
                  <a:schemeClr val="bg1"/>
                </a:solidFill>
              </a:rPr>
              <a:t>Mikroskope (Positionierung)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11A3BE-C976-1FB6-84F1-CA3DDF6228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126790">
            <a:off x="5819352" y="2104414"/>
            <a:ext cx="6129968" cy="13057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BAF6A01-E0D9-6A13-C012-CA3C70EEF02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80459" y="3429000"/>
            <a:ext cx="3124335" cy="31243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2C3AC5-C648-A227-FFDD-DFC66C248B47}"/>
              </a:ext>
            </a:extLst>
          </p:cNvPr>
          <p:cNvSpPr txBox="1"/>
          <p:nvPr/>
        </p:nvSpPr>
        <p:spPr>
          <a:xfrm>
            <a:off x="8520067" y="5048302"/>
            <a:ext cx="3385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In allen Größen: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3mm-160mm</a:t>
            </a:r>
          </a:p>
          <a:p>
            <a:r>
              <a:rPr lang="de-DE" sz="2400" dirty="0">
                <a:solidFill>
                  <a:schemeClr val="bg1"/>
                </a:solidFill>
              </a:rPr>
              <a:t>Produkte geprüft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3A02D-77FB-D955-D2E3-A8B7B103B8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26076"/>
            <a:ext cx="11213931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sz="4354" u="sng" dirty="0">
                <a:solidFill>
                  <a:srgbClr val="F2F2F2"/>
                </a:solidFill>
              </a:rPr>
              <a:t>Standorte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67CB4D-C77F-187C-DFD5-7B689FBF03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flipV="1">
            <a:off x="-1151255" y="1159871"/>
            <a:ext cx="45719" cy="2870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3Vierte Ebene</a:t>
            </a:r>
          </a:p>
          <a:p>
            <a:pPr lvl="4"/>
            <a:r>
              <a:rPr lang="de-DE" dirty="0"/>
              <a:t>Fünfte Ebene</a:t>
            </a:r>
            <a:endParaRPr lang="de-DE" sz="2419" dirty="0">
              <a:solidFill>
                <a:srgbClr val="F2F2F2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5E0B6C-9673-3E2D-20AD-C1412889CC2E}"/>
              </a:ext>
            </a:extLst>
          </p:cNvPr>
          <p:cNvSpPr txBox="1"/>
          <p:nvPr/>
        </p:nvSpPr>
        <p:spPr>
          <a:xfrm>
            <a:off x="1517309" y="989330"/>
            <a:ext cx="5068696" cy="806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3 in Deutschland:</a:t>
            </a:r>
          </a:p>
          <a:p>
            <a:pPr>
              <a:lnSpc>
                <a:spcPct val="150000"/>
              </a:lnSpc>
            </a:pPr>
            <a:r>
              <a:rPr lang="de-DE" sz="2400" u="none" dirty="0">
                <a:solidFill>
                  <a:schemeClr val="bg1"/>
                </a:solidFill>
              </a:rPr>
              <a:t>     1.Suhl (Messgeräte)</a:t>
            </a:r>
          </a:p>
          <a:p>
            <a:pPr>
              <a:lnSpc>
                <a:spcPct val="150000"/>
              </a:lnSpc>
            </a:pPr>
            <a:r>
              <a:rPr lang="de-DE" sz="2400" u="none" dirty="0">
                <a:solidFill>
                  <a:schemeClr val="bg1"/>
                </a:solidFill>
              </a:rPr>
              <a:t>     2.Dresden (Positioniersysteme)</a:t>
            </a:r>
          </a:p>
          <a:p>
            <a:pPr>
              <a:lnSpc>
                <a:spcPct val="150000"/>
              </a:lnSpc>
            </a:pPr>
            <a:r>
              <a:rPr lang="de-DE" sz="2400" u="none" dirty="0">
                <a:solidFill>
                  <a:schemeClr val="bg1"/>
                </a:solidFill>
              </a:rPr>
              <a:t>     3.Albstadt (Kugelgewinde)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u="none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1 in  USA</a:t>
            </a:r>
          </a:p>
          <a:p>
            <a:pPr>
              <a:lnSpc>
                <a:spcPct val="150000"/>
              </a:lnSpc>
            </a:pPr>
            <a:r>
              <a:rPr lang="de-DE" sz="2400" u="none" dirty="0">
                <a:solidFill>
                  <a:schemeClr val="bg1"/>
                </a:solidFill>
              </a:rPr>
              <a:t>     </a:t>
            </a:r>
            <a:r>
              <a:rPr lang="de-DE" sz="2400" u="none" dirty="0" err="1">
                <a:solidFill>
                  <a:schemeClr val="bg1"/>
                </a:solidFill>
              </a:rPr>
              <a:t>Brighton;MI</a:t>
            </a:r>
            <a:r>
              <a:rPr lang="de-DE" sz="2400" u="none" dirty="0">
                <a:solidFill>
                  <a:schemeClr val="bg1"/>
                </a:solidFill>
              </a:rPr>
              <a:t> (Vertrieb)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2400" u="non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bg1"/>
                </a:solidFill>
              </a:rPr>
              <a:t>600 Mitarbeiter</a:t>
            </a:r>
          </a:p>
          <a:p>
            <a:pPr>
              <a:lnSpc>
                <a:spcPct val="150000"/>
              </a:lnSpc>
            </a:pPr>
            <a:r>
              <a:rPr lang="de-DE" sz="2400" u="none" dirty="0">
                <a:solidFill>
                  <a:schemeClr val="bg1"/>
                </a:solidFill>
              </a:rPr>
              <a:t>     (400 in Albstadt)</a:t>
            </a:r>
          </a:p>
          <a:p>
            <a:pPr>
              <a:lnSpc>
                <a:spcPct val="150000"/>
              </a:lnSpc>
            </a:pPr>
            <a:endParaRPr lang="de-DE" u="none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u="none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DE" u="none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DE" u="none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DE" u="none" dirty="0">
              <a:solidFill>
                <a:schemeClr val="bg1"/>
              </a:solidFill>
            </a:endParaRPr>
          </a:p>
          <a:p>
            <a:endParaRPr lang="de-DE" u="none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8D28C177-DE96-0491-A3FB-6EE6A519A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2308" r="-1166" b="5615"/>
          <a:stretch>
            <a:fillRect/>
          </a:stretch>
        </p:blipFill>
        <p:spPr>
          <a:xfrm>
            <a:off x="6934853" y="989330"/>
            <a:ext cx="4369847" cy="5714349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C4BC93-67F3-7F05-E574-9BFB23CC1779}"/>
              </a:ext>
            </a:extLst>
          </p:cNvPr>
          <p:cNvCxnSpPr>
            <a:cxnSpLocks/>
          </p:cNvCxnSpPr>
          <p:nvPr/>
        </p:nvCxnSpPr>
        <p:spPr>
          <a:xfrm>
            <a:off x="9990381" y="3606960"/>
            <a:ext cx="645996" cy="42625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B2D8ADC-313B-FA64-6650-E7A129FE23A1}"/>
              </a:ext>
            </a:extLst>
          </p:cNvPr>
          <p:cNvCxnSpPr>
            <a:cxnSpLocks/>
          </p:cNvCxnSpPr>
          <p:nvPr/>
        </p:nvCxnSpPr>
        <p:spPr>
          <a:xfrm>
            <a:off x="9000959" y="3538191"/>
            <a:ext cx="123456" cy="78930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6A52A4E-A947-20EA-1671-7F6720CDD741}"/>
              </a:ext>
            </a:extLst>
          </p:cNvPr>
          <p:cNvCxnSpPr>
            <a:cxnSpLocks/>
          </p:cNvCxnSpPr>
          <p:nvPr/>
        </p:nvCxnSpPr>
        <p:spPr>
          <a:xfrm>
            <a:off x="7961630" y="5186272"/>
            <a:ext cx="287020" cy="78930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6A91B5BF-9848-8F84-1A69-05275378DCC8}"/>
              </a:ext>
            </a:extLst>
          </p:cNvPr>
          <p:cNvSpPr txBox="1"/>
          <p:nvPr/>
        </p:nvSpPr>
        <p:spPr>
          <a:xfrm>
            <a:off x="8509858" y="3040419"/>
            <a:ext cx="121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Suhl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B453F4-DFEA-57FB-843F-B8C7E8EAB161}"/>
              </a:ext>
            </a:extLst>
          </p:cNvPr>
          <p:cNvSpPr txBox="1"/>
          <p:nvPr/>
        </p:nvSpPr>
        <p:spPr>
          <a:xfrm>
            <a:off x="9375824" y="3206850"/>
            <a:ext cx="129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Dresden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EFDAF1-383E-E5CB-8265-F6ACD6605DBB}"/>
              </a:ext>
            </a:extLst>
          </p:cNvPr>
          <p:cNvSpPr txBox="1"/>
          <p:nvPr/>
        </p:nvSpPr>
        <p:spPr>
          <a:xfrm>
            <a:off x="7136447" y="4404535"/>
            <a:ext cx="165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Albstadt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09D8FE-D21E-C8B7-1C27-713444F6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 algn="ctr"/>
            <a:r>
              <a:rPr lang="en-US" dirty="0"/>
              <a:t>Unser Projekt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94A507-675F-7288-27FE-AED4610FE4A0}"/>
              </a:ext>
            </a:extLst>
          </p:cNvPr>
          <p:cNvSpPr txBox="1"/>
          <p:nvPr/>
        </p:nvSpPr>
        <p:spPr>
          <a:xfrm>
            <a:off x="714375" y="1276350"/>
            <a:ext cx="308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4 Gewinnt-Spiel</a:t>
            </a:r>
          </a:p>
        </p:txBody>
      </p:sp>
      <p:pic>
        <p:nvPicPr>
          <p:cNvPr id="4" name="Grafik 3" descr="Ein Bild, das Text, Entwurf, Zeichnung, Diagramm enthält.&#10;&#10;KI-generierte Inhalte können fehlerhaft sein.">
            <a:extLst>
              <a:ext uri="{FF2B5EF4-FFF2-40B4-BE49-F238E27FC236}">
                <a16:creationId xmlns:a16="http://schemas.microsoft.com/office/drawing/2014/main" id="{8BCA6364-C06F-8AE5-7D73-847F860B4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5805"/>
          <a:stretch>
            <a:fillRect/>
          </a:stretch>
        </p:blipFill>
        <p:spPr>
          <a:xfrm rot="16200000" flipH="1">
            <a:off x="1519627" y="1332159"/>
            <a:ext cx="3444240" cy="5054743"/>
          </a:xfrm>
          <a:prstGeom prst="rect">
            <a:avLst/>
          </a:prstGeom>
        </p:spPr>
      </p:pic>
      <p:pic>
        <p:nvPicPr>
          <p:cNvPr id="7" name="Grafik 6" descr="Ein Bild, das Werkzeug, Boden, Im Haus, Fernbedienung enthält.&#10;&#10;KI-generierte Inhalte können fehlerhaft sein.">
            <a:extLst>
              <a:ext uri="{FF2B5EF4-FFF2-40B4-BE49-F238E27FC236}">
                <a16:creationId xmlns:a16="http://schemas.microsoft.com/office/drawing/2014/main" id="{3A480B63-3077-F63B-9D11-4D25B7C54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35" y="1276350"/>
            <a:ext cx="3839990" cy="51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7F01E-2FEF-5CC4-623A-125BCD1D3E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26076"/>
            <a:ext cx="10611970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sz="4354" u="sng" dirty="0">
                <a:solidFill>
                  <a:srgbClr val="F2F2F2"/>
                </a:solidFill>
              </a:rPr>
              <a:t>Unsere Tätigkeiten - Bohren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CE9CDB-9833-FA9D-5F28-4AA8434E8D7D}"/>
              </a:ext>
            </a:extLst>
          </p:cNvPr>
          <p:cNvSpPr txBox="1"/>
          <p:nvPr/>
        </p:nvSpPr>
        <p:spPr>
          <a:xfrm>
            <a:off x="4750441" y="1291705"/>
            <a:ext cx="2691117" cy="4309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defTabSz="1105875" rtl="0" hangingPunct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177" u="none" kern="1200" dirty="0">
                <a:solidFill>
                  <a:srgbClr val="F2F2F2"/>
                </a:solidFill>
                <a:latin typeface="Liberation Sans" pitchFamily="18"/>
                <a:ea typeface="Microsoft YaHei" pitchFamily="2"/>
                <a:cs typeface="Lucida Sans" pitchFamily="2"/>
              </a:rPr>
              <a:t>b) Durchbohren:</a:t>
            </a:r>
            <a:endParaRPr lang="de-DE" sz="2177" u="none" kern="1200" dirty="0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8" name="Grafik 7" descr="Ein Bild, das Werkzeug, Maschine, Haushaltsgerät, Küchengerät enthält.&#10;&#10;KI-generierte Inhalte können fehlerhaft sein.">
            <a:extLst>
              <a:ext uri="{FF2B5EF4-FFF2-40B4-BE49-F238E27FC236}">
                <a16:creationId xmlns:a16="http://schemas.microsoft.com/office/drawing/2014/main" id="{B1523050-4A5C-6032-9B08-D77DD0175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55" y="1739466"/>
            <a:ext cx="3098512" cy="413134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C2CBDB1-1575-711F-C87B-803AEB725352}"/>
              </a:ext>
            </a:extLst>
          </p:cNvPr>
          <p:cNvSpPr txBox="1"/>
          <p:nvPr/>
        </p:nvSpPr>
        <p:spPr>
          <a:xfrm>
            <a:off x="9109710" y="1276350"/>
            <a:ext cx="177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none" dirty="0">
                <a:solidFill>
                  <a:schemeClr val="bg1"/>
                </a:solidFill>
              </a:rPr>
              <a:t>c) </a:t>
            </a:r>
            <a:r>
              <a:rPr lang="de-DE" sz="2180" u="none" dirty="0">
                <a:solidFill>
                  <a:schemeClr val="bg1"/>
                </a:solidFill>
              </a:rPr>
              <a:t>Senken: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4396470-2B1D-4953-50A9-0D50749EFC0C}"/>
              </a:ext>
            </a:extLst>
          </p:cNvPr>
          <p:cNvSpPr txBox="1"/>
          <p:nvPr/>
        </p:nvSpPr>
        <p:spPr>
          <a:xfrm>
            <a:off x="714375" y="1291705"/>
            <a:ext cx="1929631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80" u="none" dirty="0">
                <a:solidFill>
                  <a:schemeClr val="bg1"/>
                </a:solidFill>
              </a:rPr>
              <a:t>a) Zentrieren: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F6EEC29-558B-5E7E-D02F-2ECACFC3B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5" y="1738015"/>
            <a:ext cx="3421417" cy="4132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810D8F-51A4-E312-166A-CF932B57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568" r="29784"/>
          <a:stretch>
            <a:fillRect/>
          </a:stretch>
        </p:blipFill>
        <p:spPr>
          <a:xfrm>
            <a:off x="8288602" y="1738015"/>
            <a:ext cx="2795563" cy="413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F6AA0-189A-88CA-A109-95DA662E6E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226076"/>
            <a:ext cx="11117137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</a:lstStyle>
          <a:p>
            <a:pPr lvl="0"/>
            <a:r>
              <a:rPr lang="de-DE" u="sng" dirty="0">
                <a:solidFill>
                  <a:srgbClr val="F2F2F2"/>
                </a:solidFill>
              </a:rPr>
              <a:t>Unsere Tätigkeiten - Gewinde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81346D-A998-A542-8BC6-809B86A70F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flipH="1">
            <a:off x="-1438274" y="2209166"/>
            <a:ext cx="143509" cy="1291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25000" lnSpcReduction="2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de-DE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3C95E2-96A7-4B06-2004-CDDB3B98B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47" y="1734273"/>
            <a:ext cx="3786724" cy="42660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9FBBAEB-9DAC-FD6B-1248-45306EDF1779}"/>
              </a:ext>
            </a:extLst>
          </p:cNvPr>
          <p:cNvSpPr txBox="1"/>
          <p:nvPr/>
        </p:nvSpPr>
        <p:spPr>
          <a:xfrm>
            <a:off x="1144905" y="1334163"/>
            <a:ext cx="1865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none" dirty="0">
                <a:solidFill>
                  <a:schemeClr val="bg1"/>
                </a:solidFill>
              </a:rPr>
              <a:t>Von Hand: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708E3B-2FD3-AC7C-6730-33EC432013B0}"/>
              </a:ext>
            </a:extLst>
          </p:cNvPr>
          <p:cNvSpPr txBox="1"/>
          <p:nvPr/>
        </p:nvSpPr>
        <p:spPr>
          <a:xfrm>
            <a:off x="4681700" y="1337390"/>
            <a:ext cx="295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none" dirty="0">
                <a:solidFill>
                  <a:schemeClr val="bg1"/>
                </a:solidFill>
              </a:rPr>
              <a:t>     Mit der Maschine:</a:t>
            </a:r>
          </a:p>
        </p:txBody>
      </p:sp>
      <p:pic>
        <p:nvPicPr>
          <p:cNvPr id="8" name="Grafik 7" descr="Ein Bild, das Werkzeug, Person, Maschine, Bohrmaschine enthält.&#10;&#10;KI-generierte Inhalte können fehlerhaft sein.">
            <a:extLst>
              <a:ext uri="{FF2B5EF4-FFF2-40B4-BE49-F238E27FC236}">
                <a16:creationId xmlns:a16="http://schemas.microsoft.com/office/drawing/2014/main" id="{EB535201-CC52-A5EF-9E22-E87FAE927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6" y="1737038"/>
            <a:ext cx="3199559" cy="4266078"/>
          </a:xfrm>
          <a:prstGeom prst="rect">
            <a:avLst/>
          </a:prstGeom>
        </p:spPr>
      </p:pic>
      <p:pic>
        <p:nvPicPr>
          <p:cNvPr id="10" name="Grafik 9" descr="Ein Bild, das Hartwaren, Maschine, Befestigungselement, Bohrvorrichtung enthält.&#10;&#10;KI-generierte Inhalte können fehlerhaft sein.">
            <a:extLst>
              <a:ext uri="{FF2B5EF4-FFF2-40B4-BE49-F238E27FC236}">
                <a16:creationId xmlns:a16="http://schemas.microsoft.com/office/drawing/2014/main" id="{DC9A0B11-A6BC-1C5E-5FB2-B9F8FB8CC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76" y="1734273"/>
            <a:ext cx="3199559" cy="4266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">
      <a:majorFont>
        <a:latin typeface="Arial"/>
        <a:ea typeface="Microsoft YaHei"/>
        <a:cs typeface="Arial"/>
      </a:majorFont>
      <a:minorFont>
        <a:latin typeface="Verdana"/>
        <a:ea typeface="Microsoft YaHei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8FF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">
      <a:majorFont>
        <a:latin typeface="Arial"/>
        <a:ea typeface="Microsoft YaHei"/>
        <a:cs typeface="Arial"/>
      </a:majorFont>
      <a:minorFont>
        <a:latin typeface="Verdana"/>
        <a:ea typeface="Microsoft YaHei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8FF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Breitbild</PresentationFormat>
  <Paragraphs>155</Paragraphs>
  <Slides>20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Liberation Sans</vt:lpstr>
      <vt:lpstr>Liberation Serif</vt:lpstr>
      <vt:lpstr>OpenSymbol</vt:lpstr>
      <vt:lpstr>Times New Roman</vt:lpstr>
      <vt:lpstr>Verdana</vt:lpstr>
      <vt:lpstr>Presentation</vt:lpstr>
      <vt:lpstr>PowerPoint-Präsentation</vt:lpstr>
      <vt:lpstr>PowerPoint-Präsentation</vt:lpstr>
      <vt:lpstr>PowerPoint-Präsentation</vt:lpstr>
      <vt:lpstr>Entstehungsgeschichte</vt:lpstr>
      <vt:lpstr>Produkte</vt:lpstr>
      <vt:lpstr>Standorte</vt:lpstr>
      <vt:lpstr>Unser Projekt </vt:lpstr>
      <vt:lpstr>Unsere Tätigkeiten - Bohren</vt:lpstr>
      <vt:lpstr>Unsere Tätigkeiten - Gewinde</vt:lpstr>
      <vt:lpstr>Unsere Tätigkeiten-Phasen schneiden</vt:lpstr>
      <vt:lpstr>Unsere Tätigkeiten-Schleifen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Persönlicher Eindruck</vt:lpstr>
      <vt:lpstr>Danksagung</vt:lpstr>
      <vt:lpstr>Danke fürs Zuhören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Unterricht</dc:creator>
  <cp:keywords/>
  <dc:description/>
  <cp:lastModifiedBy>Fabian Sontheimer</cp:lastModifiedBy>
  <cp:revision>29</cp:revision>
  <dcterms:created xsi:type="dcterms:W3CDTF">2025-10-27T16:54:56Z</dcterms:created>
  <dcterms:modified xsi:type="dcterms:W3CDTF">2025-10-30T12:24:44Z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1302301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