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</p:sldMasterIdLst>
  <p:notesMasterIdLst>
    <p:notesMasterId r:id="rId34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4" r:id="rId27"/>
    <p:sldId id="269" r:id="rId28"/>
    <p:sldId id="270" r:id="rId29"/>
    <p:sldId id="275" r:id="rId30"/>
    <p:sldId id="271" r:id="rId31"/>
    <p:sldId id="272" r:id="rId32"/>
    <p:sldId id="273" r:id="rId33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60"/>
  </p:normalViewPr>
  <p:slideViewPr>
    <p:cSldViewPr snapToGrid="0">
      <p:cViewPr varScale="1">
        <p:scale>
          <a:sx n="38" d="100"/>
          <a:sy n="38" d="100"/>
        </p:scale>
        <p:origin x="845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Folie mittels Klicken verschieben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Format der Notizen mittels Klicken bearbeiten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&lt;Kopfzeile&gt;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418DF77-E4AA-4BD5-86BE-0B323AE5EE68}" type="slidenum"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ldNum" idx="4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2754478E-4505-4A40-A4E6-621F3CBBA751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ldNum" idx="13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EA4FE46-2B8E-41EB-975B-45037F796D69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ldNum" idx="13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EA4FE46-2B8E-41EB-975B-45037F796D69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14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01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ldNum" idx="14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B1A4300C-F542-41B5-B9D7-9C1661B14CFA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15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Num" idx="15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C5208613-292F-4302-9BFE-849E5FEC7A2A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16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ldNum" idx="13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EA4FE46-2B8E-41EB-975B-45037F796D69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17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14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ldNum" idx="16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CC8981E-FEB5-4E03-B195-1882D1715257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Num" idx="17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CE4CEACA-D378-4EA4-AFAA-DEB215EC84DC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19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Num" idx="18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C41D9E3-E29B-4556-BEF1-667137DDAA60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ldNum" idx="5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6526B630-8EE5-4CE8-8805-A3E97348DF8C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ldNum" idx="6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FE4567F2-04A4-43A1-A384-F7AE1CFFF092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  <a:ln w="0">
            <a:noFill/>
          </a:ln>
        </p:spPr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ldNum" idx="7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84B05DBC-82CE-43C4-9608-35EF7FFCE3DA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ldNum" idx="8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1EFFCE08-A76D-4227-A156-A9D3210755D0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ldNum" idx="9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205B0D4F-DDE3-4AC0-BE8B-BF13007A85DE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ldNum" idx="10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D0A06830-522F-4B2B-8D62-DEEED4CA6A89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720"/>
          </a:xfrm>
          <a:prstGeom prst="rect">
            <a:avLst/>
          </a:prstGeom>
          <a:ln w="0">
            <a:noFill/>
          </a:ln>
        </p:spPr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ldNum" idx="11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88FF63BB-4A83-43D6-B1B3-B55CC4921D9E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ldNum" idx="12"/>
          </p:nvPr>
        </p:nvSpPr>
        <p:spPr>
          <a:xfrm>
            <a:off x="4278240" y="10156680"/>
            <a:ext cx="3276720" cy="5306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 defTabSz="449280">
              <a:lnSpc>
                <a:spcPct val="95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 algn="r" defTabSz="449280">
              <a:lnSpc>
                <a:spcPct val="95000"/>
              </a:lnSpc>
              <a:buNone/>
              <a:tabLst>
                <a:tab pos="0" algn="l"/>
              </a:tabLst>
            </a:pPr>
            <a:fld id="{DE5FB917-562C-4E16-884F-FC9E0F77009D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0080" cy="4005360"/>
          </a:xfrm>
          <a:prstGeom prst="rect">
            <a:avLst/>
          </a:prstGeom>
          <a:ln w="0">
            <a:noFill/>
          </a:ln>
        </p:spPr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480" cy="4808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880"/>
            <a:ext cx="1096776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096776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535212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29440" y="1604880"/>
            <a:ext cx="535212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8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  <p:grpSp>
        <p:nvGrpSpPr>
          <p:cNvPr id="2" name="Gruppieren 3"/>
          <p:cNvGrpSpPr/>
          <p:nvPr/>
        </p:nvGrpSpPr>
        <p:grpSpPr>
          <a:xfrm>
            <a:off x="2858760" y="125640"/>
            <a:ext cx="9239040" cy="6639120"/>
            <a:chOff x="2858760" y="125640"/>
            <a:chExt cx="9239040" cy="6639120"/>
          </a:xfrm>
        </p:grpSpPr>
        <p:pic>
          <p:nvPicPr>
            <p:cNvPr id="3" name="Picture 1"/>
            <p:cNvPicPr/>
            <p:nvPr/>
          </p:nvPicPr>
          <p:blipFill>
            <a:blip r:embed="rId4"/>
            <a:srcRect l="68542" t="16258" r="13381" b="12869"/>
            <a:stretch/>
          </p:blipFill>
          <p:spPr>
            <a:xfrm rot="10800000">
              <a:off x="9891000" y="125640"/>
              <a:ext cx="2206800" cy="6639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" name="Picture 3"/>
            <p:cNvPicPr/>
            <p:nvPr/>
          </p:nvPicPr>
          <p:blipFill>
            <a:blip r:embed="rId4"/>
            <a:srcRect t="9048" r="5796"/>
            <a:stretch/>
          </p:blipFill>
          <p:spPr>
            <a:xfrm rot="10800000">
              <a:off x="2858760" y="369000"/>
              <a:ext cx="6778800" cy="61232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FFFFFF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FFFFFF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38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40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42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10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12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14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16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1096776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22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24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535176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Siebte Gliederungsebene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29440" y="1604880"/>
            <a:ext cx="5351760" cy="452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32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4"/>
          <p:cNvSpPr/>
          <p:nvPr/>
        </p:nvSpPr>
        <p:spPr>
          <a:xfrm>
            <a:off x="2207520" y="4608360"/>
            <a:ext cx="7312320" cy="11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49280">
              <a:lnSpc>
                <a:spcPct val="100000"/>
              </a:lnSpc>
              <a:tabLst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</a:tabLst>
            </a:pPr>
            <a:endParaRPr lang="de-DE" sz="4000" b="1" strike="noStrike" spc="-1">
              <a:solidFill>
                <a:srgbClr val="00CC00"/>
              </a:solidFill>
              <a:latin typeface="Verdana"/>
              <a:ea typeface="Microsoft YaHei"/>
            </a:endParaRPr>
          </a:p>
        </p:txBody>
      </p:sp>
      <p:pic>
        <p:nvPicPr>
          <p:cNvPr id="34" name="Picture 2"/>
          <p:cNvPicPr/>
          <p:nvPr/>
        </p:nvPicPr>
        <p:blipFill>
          <a:blip r:embed="rId3"/>
          <a:stretch/>
        </p:blipFill>
        <p:spPr>
          <a:xfrm>
            <a:off x="32400" y="5581080"/>
            <a:ext cx="2100240" cy="1240200"/>
          </a:xfrm>
          <a:prstGeom prst="rect">
            <a:avLst/>
          </a:prstGeom>
          <a:ln w="0">
            <a:noFill/>
          </a:ln>
        </p:spPr>
      </p:pic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6776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</a:rPr>
              <a:t>Format des Titeltextes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 ?><Relationships xmlns="http://schemas.openxmlformats.org/package/2006/relationships"><Relationship Id="rId3" Target="../slideLayouts/slideLayout5.xml" Type="http://schemas.openxmlformats.org/officeDocument/2006/relationships/slideLayout"/><Relationship Id="rId2" Target="../media/media1.MOV" Type="http://schemas.openxmlformats.org/officeDocument/2006/relationships/video"/><Relationship Id="rId1" Target="../media/media1.MOV" Type="http://schemas.microsoft.com/office/2007/relationships/media"/><Relationship Id="rId5" Target="../media/image20.jpeg" Type="http://schemas.openxmlformats.org/officeDocument/2006/relationships/image"/><Relationship Id="rId4" Target="../notesSlides/notesSlide8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 ?><Relationships xmlns="http://schemas.openxmlformats.org/package/2006/relationships"><Relationship Id="rId3" Target="../slideLayouts/slideLayout5.xml" Type="http://schemas.openxmlformats.org/officeDocument/2006/relationships/slideLayout"/><Relationship Id="rId2" Target="../media/media3.mp4" Type="http://schemas.openxmlformats.org/officeDocument/2006/relationships/video"/><Relationship Id="rId1" Target="../media/media3.mp4" Type="http://schemas.microsoft.com/office/2007/relationships/media"/><Relationship Id="rId5" Target="../media/image22.jpeg" Type="http://schemas.openxmlformats.org/officeDocument/2006/relationships/image"/><Relationship Id="rId4" Target="../notesSlides/notesSlide10.xml" Type="http://schemas.openxmlformats.org/officeDocument/2006/relationships/notesSlide"/></Relationships>
</file>

<file path=ppt/slides/_rels/slide14.xml.rels><?xml version="1.0" encoding="UTF-8" standalone="yes" ?><Relationships xmlns="http://schemas.openxmlformats.org/package/2006/relationships"><Relationship Id="rId3" Target="../slideLayouts/slideLayout5.xml" Type="http://schemas.openxmlformats.org/officeDocument/2006/relationships/slideLayout"/><Relationship Id="rId2" Target="../media/media4.mp4" Type="http://schemas.openxmlformats.org/officeDocument/2006/relationships/video"/><Relationship Id="rId1" Target="../media/media4.mp4" Type="http://schemas.microsoft.com/office/2007/relationships/media"/><Relationship Id="rId5" Target="../media/image23.jpeg" Type="http://schemas.openxmlformats.org/officeDocument/2006/relationships/image"/><Relationship Id="rId4" Target="../notesSlides/notesSlide11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 ?><Relationships xmlns="http://schemas.openxmlformats.org/package/2006/relationships"><Relationship Id="rId3" Target="../slideLayouts/slideLayout5.xml" Type="http://schemas.openxmlformats.org/officeDocument/2006/relationships/slideLayout"/><Relationship Id="rId2" Target="../media/media5.mp4" Type="http://schemas.openxmlformats.org/officeDocument/2006/relationships/video"/><Relationship Id="rId1" Target="../media/media5.mp4" Type="http://schemas.microsoft.com/office/2007/relationships/media"/><Relationship Id="rId5" Target="../media/image26.jpeg" Type="http://schemas.openxmlformats.org/officeDocument/2006/relationships/image"/><Relationship Id="rId4" Target="../notesSlides/notesSlide14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 ?><Relationships xmlns="http://schemas.openxmlformats.org/package/2006/relationships"><Relationship Id="rId3" Target="../media/image5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5.xml" Type="http://schemas.openxmlformats.org/officeDocument/2006/relationships/slideLayout"/><Relationship Id="rId4" Target="../media/image6.jpe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5.xml" Type="http://schemas.openxmlformats.org/officeDocument/2006/relationships/slideLayout"/><Relationship Id="rId6" Target="../media/image10.jpeg" Type="http://schemas.openxmlformats.org/officeDocument/2006/relationships/image"/><Relationship Id="rId5" Target="../media/image9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5.xml" Type="http://schemas.openxmlformats.org/officeDocument/2006/relationships/slideLayout"/><Relationship Id="rId4" Target="../media/image15.jpeg" Type="http://schemas.openxmlformats.org/officeDocument/2006/relationships/image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114480"/>
            <a:ext cx="10360440" cy="146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49280">
              <a:lnSpc>
                <a:spcPct val="93000"/>
              </a:lnSpc>
              <a:buNone/>
              <a:tabLst>
                <a:tab pos="0" algn="l"/>
              </a:tabLst>
            </a:pPr>
            <a:r>
              <a:rPr lang="en-GB" sz="7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Bizerba</a:t>
            </a:r>
            <a:endParaRPr lang="de-DE" sz="7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9360000" y="3238920"/>
            <a:ext cx="2518920" cy="12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Annelie Stephan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Arina Mitusova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Johannes Schmitz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Jonathan Grabmaier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" name="Grafik 50"/>
          <p:cNvPicPr/>
          <p:nvPr/>
        </p:nvPicPr>
        <p:blipFill>
          <a:blip r:embed="rId2"/>
          <a:stretch/>
        </p:blipFill>
        <p:spPr>
          <a:xfrm>
            <a:off x="1956240" y="1080000"/>
            <a:ext cx="7222320" cy="541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4400" y="2166480"/>
            <a:ext cx="10360440" cy="146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49280">
              <a:lnSpc>
                <a:spcPct val="93000"/>
              </a:lnSpc>
              <a:buNone/>
              <a:tabLst>
                <a:tab pos="0" algn="l"/>
              </a:tabLst>
            </a:pPr>
            <a:r>
              <a:rPr lang="en-GB" sz="72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Tag 3</a:t>
            </a:r>
            <a:endParaRPr lang="de-DE" sz="7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1828800" y="3886200"/>
            <a:ext cx="8531640" cy="1749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Programmieren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feld 9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97" name="Rechteck 2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8" name="Grafik 9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000" y="1302480"/>
            <a:ext cx="385632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98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feld 8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00" name="Rechteck 105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1" name="Grafik 10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000" y="1491120"/>
            <a:ext cx="385632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10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feld 8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03" name="Rechteck 105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VID-20251029-WA0016">
            <a:hlinkClick r:id="" action="ppaction://media"/>
            <a:extLst>
              <a:ext uri="{FF2B5EF4-FFF2-40B4-BE49-F238E27FC236}">
                <a16:creationId xmlns:a16="http://schemas.microsoft.com/office/drawing/2014/main" id="{40B23928-4401-7136-56B4-83DEA1B65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10" y="-2386183"/>
            <a:ext cx="36576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feld 8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03" name="Rechteck 105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VID-20251030-WA0001">
            <a:hlinkClick r:id="" action="ppaction://media"/>
            <a:extLst>
              <a:ext uri="{FF2B5EF4-FFF2-40B4-BE49-F238E27FC236}">
                <a16:creationId xmlns:a16="http://schemas.microsoft.com/office/drawing/2014/main" id="{4A7F1D48-AF46-8D1C-FE12-4832F1774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236" y="1628640"/>
            <a:ext cx="8157527" cy="46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feld 8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06" name="Rechteck 105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7" name="Grafik 106"/>
          <p:cNvPicPr/>
          <p:nvPr/>
        </p:nvPicPr>
        <p:blipFill>
          <a:blip r:embed="rId3"/>
          <a:stretch/>
        </p:blipFill>
        <p:spPr>
          <a:xfrm>
            <a:off x="3663360" y="1215000"/>
            <a:ext cx="5196240" cy="5272560"/>
          </a:xfrm>
          <a:prstGeom prst="rect">
            <a:avLst/>
          </a:prstGeom>
          <a:ln w="0">
            <a:noFill/>
          </a:ln>
        </p:spPr>
      </p:pic>
      <p:sp>
        <p:nvSpPr>
          <p:cNvPr id="108" name="Freihandform: Form 107"/>
          <p:cNvSpPr/>
          <p:nvPr/>
        </p:nvSpPr>
        <p:spPr>
          <a:xfrm>
            <a:off x="9720000" y="4049640"/>
            <a:ext cx="360" cy="360"/>
          </a:xfrm>
          <a:custGeom>
            <a:avLst/>
            <a:gdLst>
              <a:gd name="textAreaLeft" fmla="*/ 0 w 360"/>
              <a:gd name="textAreaRight" fmla="*/ 720 w 360"/>
              <a:gd name="textAreaTop" fmla="*/ 0 h 360"/>
              <a:gd name="textAreaBottom" fmla="*/ 720 h 360"/>
            </a:gdLst>
            <a:ahLst/>
            <a:cxnLst/>
            <a:rect l="textAreaLeft" t="textAreaTop" r="textAreaRight" b="textAreaBottom"/>
            <a:pathLst>
              <a:path fill="none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Gerader Verbinder 108"/>
          <p:cNvSpPr/>
          <p:nvPr/>
        </p:nvSpPr>
        <p:spPr>
          <a:xfrm flipV="1">
            <a:off x="6908400" y="5927400"/>
            <a:ext cx="360" cy="241200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feld 10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11" name="Rechteck 3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Freihandform: Form 111"/>
          <p:cNvSpPr/>
          <p:nvPr/>
        </p:nvSpPr>
        <p:spPr>
          <a:xfrm>
            <a:off x="9720000" y="4049640"/>
            <a:ext cx="360" cy="360"/>
          </a:xfrm>
          <a:custGeom>
            <a:avLst/>
            <a:gdLst>
              <a:gd name="textAreaLeft" fmla="*/ 0 w 360"/>
              <a:gd name="textAreaRight" fmla="*/ 720 w 360"/>
              <a:gd name="textAreaTop" fmla="*/ 0 h 360"/>
              <a:gd name="textAreaBottom" fmla="*/ 720 h 360"/>
            </a:gdLst>
            <a:ahLst/>
            <a:cxnLst/>
            <a:rect l="textAreaLeft" t="textAreaTop" r="textAreaRight" b="textAreaBottom"/>
            <a:pathLst>
              <a:path fill="none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Grafik 112"/>
          <p:cNvPicPr/>
          <p:nvPr/>
        </p:nvPicPr>
        <p:blipFill>
          <a:blip r:embed="rId3"/>
          <a:stretch/>
        </p:blipFill>
        <p:spPr>
          <a:xfrm>
            <a:off x="275400" y="2451960"/>
            <a:ext cx="11715480" cy="2299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feld 8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03" name="Rechteck 105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Projekte Tag 3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VID-20251030-WA0003">
            <a:hlinkClick r:id="" action="ppaction://media"/>
            <a:extLst>
              <a:ext uri="{FF2B5EF4-FFF2-40B4-BE49-F238E27FC236}">
                <a16:creationId xmlns:a16="http://schemas.microsoft.com/office/drawing/2014/main" id="{168A683E-E4D2-89C1-BD32-18FEDD9D3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4869" y="1259840"/>
            <a:ext cx="9172891" cy="519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" fill="hold"/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1" restart="whenNotActive" fill="hold" nodeType="interactiveSeq">
                <p:stCondLst>
                  <p:cond/>
                </p:stCondLst>
                <p:childTnLst>
                  <p:par>
                    <p:cTn id="12" fill="hold">
                      <p:stCondLst>
                        <p:cond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hteck 1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Danksagung: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Rechteck 114"/>
          <p:cNvSpPr/>
          <p:nvPr/>
        </p:nvSpPr>
        <p:spPr>
          <a:xfrm>
            <a:off x="1908000" y="1944000"/>
            <a:ext cx="8351280" cy="34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Wir danken der Firma Bizerba für das tolle Projekt mit dem LED Cube und das leckere Mittagessen.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Außerdem danken wir Wolfgang Konz und den AZUBIs für die Betreuung des Projekts und die Führung durch die Firma. 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Ein großes Dankeschön gilt auch Frau Brandl für die Einführung in die Welt des Arduinos, die Unterstützung beim Üben dieser Präsentation und das Fahren zur Firma. 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Zuletzt danken wir den Organisatoren und Betreuern der Juniorakademie, die uns diese Erlebnisse ermöglicht haben.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4824000" y="5544000"/>
            <a:ext cx="3636000" cy="97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200" b="0" strike="noStrike" spc="-1">
                <a:solidFill>
                  <a:srgbClr val="FF8000"/>
                </a:solidFill>
                <a:latin typeface="Arial"/>
              </a:rPr>
              <a:t>Vielen Dank für’s Zuhören!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500" b="0" strike="noStrike" spc="-1">
                <a:solidFill>
                  <a:srgbClr val="FFFFFF"/>
                </a:solidFill>
                <a:latin typeface="Arial"/>
              </a:rPr>
              <a:t>(und -schauen)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feld 4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Über Bizerba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610200" y="1892520"/>
            <a:ext cx="7128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6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4500 </a:t>
            </a:r>
            <a:r>
              <a:rPr lang="en-GB" sz="2200" b="0" strike="noStrike" spc="-1">
                <a:solidFill>
                  <a:srgbClr val="FF8000"/>
                </a:solidFill>
                <a:latin typeface="Arial"/>
                <a:ea typeface="Microsoft YaHei"/>
              </a:rPr>
              <a:t>Mitarbeiter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 (2000 in Deutschland)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6000"/>
              </a:lnSpc>
              <a:spcBef>
                <a:spcPts val="1417"/>
              </a:spcBef>
            </a:pP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6000"/>
              </a:lnSpc>
              <a:spcBef>
                <a:spcPts val="1191"/>
              </a:spcBef>
              <a:spcAft>
                <a:spcPts val="992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FF8000"/>
                </a:solidFill>
                <a:latin typeface="Arial"/>
                <a:ea typeface="Microsoft YaHei"/>
              </a:rPr>
              <a:t>CEO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: Andreas Kraut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6000"/>
              </a:lnSpc>
              <a:spcBef>
                <a:spcPts val="1191"/>
              </a:spcBef>
              <a:spcAft>
                <a:spcPts val="992"/>
              </a:spcAft>
            </a:pP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800 000 000 Euro </a:t>
            </a:r>
            <a:r>
              <a:rPr lang="de-DE" sz="2200" b="0" strike="noStrike" spc="-1">
                <a:solidFill>
                  <a:srgbClr val="FF8000"/>
                </a:solidFill>
                <a:latin typeface="Arial"/>
                <a:ea typeface="Microsoft YaHei"/>
              </a:rPr>
              <a:t>Umsatz</a:t>
            </a: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 jährlich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5" name="Grafik 54"/>
          <p:cNvPicPr/>
          <p:nvPr/>
        </p:nvPicPr>
        <p:blipFill>
          <a:blip r:embed="rId3"/>
          <a:stretch/>
        </p:blipFill>
        <p:spPr>
          <a:xfrm rot="5385600">
            <a:off x="7209000" y="1918800"/>
            <a:ext cx="5501880" cy="412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hteck 106"/>
          <p:cNvSpPr/>
          <p:nvPr/>
        </p:nvSpPr>
        <p:spPr>
          <a:xfrm>
            <a:off x="720000" y="576000"/>
            <a:ext cx="2085480" cy="65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Quellen: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Rechteck 107"/>
          <p:cNvSpPr/>
          <p:nvPr/>
        </p:nvSpPr>
        <p:spPr>
          <a:xfrm>
            <a:off x="620640" y="1764000"/>
            <a:ext cx="3048840" cy="59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https://www.bizerba.com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https://www.tinkercad.com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/>
        </p:nvSpPr>
        <p:spPr>
          <a:xfrm>
            <a:off x="972000" y="540000"/>
            <a:ext cx="10474200" cy="65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Meilensteine in mehr als 150 Jahren Bizerba: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360000" y="2232000"/>
            <a:ext cx="10546200" cy="316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1866 Grundstein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1906 verkauft an Wilhelm Kraut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1987 eigene Entwicklungsabteilung für Software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8" name="Grafik 57"/>
          <p:cNvPicPr/>
          <p:nvPr/>
        </p:nvPicPr>
        <p:blipFill>
          <a:blip r:embed="rId3"/>
          <a:stretch/>
        </p:blipFill>
        <p:spPr>
          <a:xfrm>
            <a:off x="2943360" y="1227960"/>
            <a:ext cx="2528640" cy="1652040"/>
          </a:xfrm>
          <a:prstGeom prst="rect">
            <a:avLst/>
          </a:prstGeom>
          <a:ln w="0">
            <a:noFill/>
          </a:ln>
        </p:spPr>
      </p:pic>
      <p:pic>
        <p:nvPicPr>
          <p:cNvPr id="59" name="Grafik 59"/>
          <p:cNvPicPr/>
          <p:nvPr/>
        </p:nvPicPr>
        <p:blipFill>
          <a:blip r:embed="rId4"/>
          <a:stretch/>
        </p:blipFill>
        <p:spPr>
          <a:xfrm>
            <a:off x="5688000" y="2505240"/>
            <a:ext cx="3132000" cy="2070360"/>
          </a:xfrm>
          <a:prstGeom prst="rect">
            <a:avLst/>
          </a:prstGeom>
          <a:ln w="0">
            <a:noFill/>
          </a:ln>
        </p:spPr>
      </p:pic>
      <p:sp>
        <p:nvSpPr>
          <p:cNvPr id="60" name="Rechteck 60"/>
          <p:cNvSpPr/>
          <p:nvPr/>
        </p:nvSpPr>
        <p:spPr>
          <a:xfrm>
            <a:off x="3600000" y="6120000"/>
            <a:ext cx="431820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→ </a:t>
            </a:r>
            <a:r>
              <a:rPr lang="de-DE" sz="1800" b="0" strike="noStrike" spc="-1">
                <a:solidFill>
                  <a:srgbClr val="FF8000"/>
                </a:solidFill>
                <a:latin typeface="Arial"/>
                <a:ea typeface="Microsoft YaHei"/>
              </a:rPr>
              <a:t>Bizerba</a:t>
            </a: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 = Andreas BIZER + BAlingen</a:t>
            </a:r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feld 3"/>
          <p:cNvSpPr/>
          <p:nvPr/>
        </p:nvSpPr>
        <p:spPr>
          <a:xfrm>
            <a:off x="483624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4928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pic>
        <p:nvPicPr>
          <p:cNvPr id="62" name="Grafik 63"/>
          <p:cNvPicPr/>
          <p:nvPr/>
        </p:nvPicPr>
        <p:blipFill>
          <a:blip r:embed="rId3"/>
          <a:stretch/>
        </p:blipFill>
        <p:spPr>
          <a:xfrm>
            <a:off x="4236120" y="258120"/>
            <a:ext cx="3849840" cy="4006440"/>
          </a:xfrm>
          <a:prstGeom prst="rect">
            <a:avLst/>
          </a:prstGeom>
          <a:ln w="0">
            <a:noFill/>
          </a:ln>
        </p:spPr>
      </p:pic>
      <p:pic>
        <p:nvPicPr>
          <p:cNvPr id="63" name="Grafik 65"/>
          <p:cNvPicPr/>
          <p:nvPr/>
        </p:nvPicPr>
        <p:blipFill>
          <a:blip r:embed="rId4"/>
          <a:stretch/>
        </p:blipFill>
        <p:spPr>
          <a:xfrm>
            <a:off x="435600" y="217440"/>
            <a:ext cx="2208960" cy="1950840"/>
          </a:xfrm>
          <a:prstGeom prst="rect">
            <a:avLst/>
          </a:prstGeom>
          <a:ln w="0">
            <a:noFill/>
          </a:ln>
        </p:spPr>
      </p:pic>
      <p:sp>
        <p:nvSpPr>
          <p:cNvPr id="64" name="Rechteck 66"/>
          <p:cNvSpPr/>
          <p:nvPr/>
        </p:nvSpPr>
        <p:spPr>
          <a:xfrm>
            <a:off x="900000" y="2220480"/>
            <a:ext cx="1955520" cy="47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2180" b="0" strike="noStrike" spc="-1">
                <a:solidFill>
                  <a:srgbClr val="FFFFFF"/>
                </a:solidFill>
                <a:latin typeface="Arial"/>
                <a:ea typeface="Microsoft YaHei"/>
              </a:rPr>
              <a:t>Waagen</a:t>
            </a:r>
            <a:endParaRPr lang="de-DE" sz="218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Rechteck 67"/>
          <p:cNvSpPr/>
          <p:nvPr/>
        </p:nvSpPr>
        <p:spPr>
          <a:xfrm>
            <a:off x="4587840" y="3831480"/>
            <a:ext cx="3259440" cy="41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18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Etikettendrucker</a:t>
            </a:r>
            <a:endParaRPr lang="de-DE" sz="218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Rechteck 68"/>
          <p:cNvSpPr/>
          <p:nvPr/>
        </p:nvSpPr>
        <p:spPr>
          <a:xfrm>
            <a:off x="8497800" y="6157080"/>
            <a:ext cx="3307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18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Schneidemaschinen</a:t>
            </a:r>
            <a:endParaRPr lang="de-DE" sz="218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7" name="Grafik 70"/>
          <p:cNvPicPr/>
          <p:nvPr/>
        </p:nvPicPr>
        <p:blipFill>
          <a:blip r:embed="rId5"/>
          <a:stretch/>
        </p:blipFill>
        <p:spPr>
          <a:xfrm>
            <a:off x="1060920" y="2780640"/>
            <a:ext cx="2392200" cy="2458800"/>
          </a:xfrm>
          <a:prstGeom prst="rect">
            <a:avLst/>
          </a:prstGeom>
          <a:ln w="0">
            <a:noFill/>
          </a:ln>
        </p:spPr>
      </p:pic>
      <p:sp>
        <p:nvSpPr>
          <p:cNvPr id="68" name="Rechteck 71"/>
          <p:cNvSpPr/>
          <p:nvPr/>
        </p:nvSpPr>
        <p:spPr>
          <a:xfrm>
            <a:off x="951120" y="5253480"/>
            <a:ext cx="2643480" cy="41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2180" b="0" strike="noStrike" spc="-1">
                <a:solidFill>
                  <a:srgbClr val="FFFFFF"/>
                </a:solidFill>
                <a:latin typeface="Arial"/>
                <a:ea typeface="Microsoft YaHei"/>
              </a:rPr>
              <a:t>Inspektionssysteme</a:t>
            </a:r>
            <a:endParaRPr lang="de-DE" sz="218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9" name="Grafik 72"/>
          <p:cNvPicPr/>
          <p:nvPr/>
        </p:nvPicPr>
        <p:blipFill>
          <a:blip r:embed="rId6"/>
          <a:stretch/>
        </p:blipFill>
        <p:spPr>
          <a:xfrm>
            <a:off x="5497920" y="4436706"/>
            <a:ext cx="1810800" cy="1650109"/>
          </a:xfrm>
          <a:prstGeom prst="rect">
            <a:avLst/>
          </a:prstGeom>
          <a:ln w="0">
            <a:noFill/>
          </a:ln>
        </p:spPr>
      </p:pic>
      <p:pic>
        <p:nvPicPr>
          <p:cNvPr id="70" name="Grafik 73"/>
          <p:cNvPicPr/>
          <p:nvPr/>
        </p:nvPicPr>
        <p:blipFill>
          <a:blip r:embed="rId7"/>
          <a:stretch/>
        </p:blipFill>
        <p:spPr>
          <a:xfrm>
            <a:off x="8870040" y="3516120"/>
            <a:ext cx="2576520" cy="2539440"/>
          </a:xfrm>
          <a:prstGeom prst="rect">
            <a:avLst/>
          </a:prstGeom>
          <a:ln w="0">
            <a:noFill/>
          </a:ln>
        </p:spPr>
      </p:pic>
      <p:pic>
        <p:nvPicPr>
          <p:cNvPr id="71" name="Grafik 74"/>
          <p:cNvPicPr/>
          <p:nvPr/>
        </p:nvPicPr>
        <p:blipFill>
          <a:blip r:embed="rId8"/>
          <a:stretch/>
        </p:blipFill>
        <p:spPr>
          <a:xfrm>
            <a:off x="9043200" y="510840"/>
            <a:ext cx="1864080" cy="1782720"/>
          </a:xfrm>
          <a:prstGeom prst="rect">
            <a:avLst/>
          </a:prstGeom>
          <a:ln w="0">
            <a:noFill/>
          </a:ln>
        </p:spPr>
      </p:pic>
      <p:sp>
        <p:nvSpPr>
          <p:cNvPr id="72" name="Rechteck 75"/>
          <p:cNvSpPr/>
          <p:nvPr/>
        </p:nvSpPr>
        <p:spPr>
          <a:xfrm>
            <a:off x="4888440" y="6226560"/>
            <a:ext cx="2842920" cy="41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2180" b="0" strike="noStrike" spc="-1">
                <a:solidFill>
                  <a:srgbClr val="FFFFFF"/>
                </a:solidFill>
                <a:latin typeface="Arial"/>
                <a:ea typeface="Microsoft YaHei"/>
              </a:rPr>
              <a:t>Verpackungssysteme</a:t>
            </a:r>
            <a:endParaRPr lang="de-DE" sz="218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Rechteck 77"/>
          <p:cNvSpPr/>
          <p:nvPr/>
        </p:nvSpPr>
        <p:spPr>
          <a:xfrm>
            <a:off x="9347760" y="2382840"/>
            <a:ext cx="1305360" cy="41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2180" b="0" strike="noStrike" spc="-1">
                <a:solidFill>
                  <a:srgbClr val="FFFFFF"/>
                </a:solidFill>
                <a:latin typeface="Arial"/>
                <a:ea typeface="Microsoft YaHei"/>
              </a:rPr>
              <a:t>Software</a:t>
            </a:r>
            <a:endParaRPr lang="de-DE" sz="218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Rechteck 78"/>
          <p:cNvSpPr/>
          <p:nvPr/>
        </p:nvSpPr>
        <p:spPr>
          <a:xfrm>
            <a:off x="3600000" y="3060000"/>
            <a:ext cx="5029920" cy="65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Produkte von Bizerba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2166480"/>
            <a:ext cx="10360440" cy="146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449280">
              <a:lnSpc>
                <a:spcPct val="93000"/>
              </a:lnSpc>
              <a:buNone/>
              <a:tabLst>
                <a:tab pos="0" algn="l"/>
              </a:tabLst>
            </a:pPr>
            <a:r>
              <a:rPr lang="en-GB" sz="72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Tag 1</a:t>
            </a:r>
            <a:endParaRPr lang="de-DE" sz="7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1828800" y="3886200"/>
            <a:ext cx="8531640" cy="1749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Einführung Arduino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feld 1"/>
          <p:cNvSpPr/>
          <p:nvPr/>
        </p:nvSpPr>
        <p:spPr>
          <a:xfrm>
            <a:off x="364824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78" name="Rechteck 82"/>
          <p:cNvSpPr/>
          <p:nvPr/>
        </p:nvSpPr>
        <p:spPr>
          <a:xfrm>
            <a:off x="60984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Was ist ein Arduino?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Rechteck 83"/>
          <p:cNvSpPr/>
          <p:nvPr/>
        </p:nvSpPr>
        <p:spPr>
          <a:xfrm>
            <a:off x="609840" y="1604520"/>
            <a:ext cx="1096992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de-DE" sz="3870" b="0" strike="noStrike" spc="-1">
              <a:solidFill>
                <a:srgbClr val="FFFFFF"/>
              </a:solidFill>
              <a:latin typeface="Arial"/>
              <a:ea typeface="Microsoft YaHei"/>
            </a:endParaRPr>
          </a:p>
        </p:txBody>
      </p:sp>
      <p:pic>
        <p:nvPicPr>
          <p:cNvPr id="80" name="Grafik 84"/>
          <p:cNvPicPr/>
          <p:nvPr/>
        </p:nvPicPr>
        <p:blipFill>
          <a:blip r:embed="rId3"/>
          <a:srcRect l="7493" t="8921" r="8836" b="11638"/>
          <a:stretch/>
        </p:blipFill>
        <p:spPr>
          <a:xfrm>
            <a:off x="1688040" y="1416960"/>
            <a:ext cx="8786520" cy="399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feld 6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82" name="Rechteck 90"/>
          <p:cNvSpPr/>
          <p:nvPr/>
        </p:nvSpPr>
        <p:spPr>
          <a:xfrm>
            <a:off x="-2538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TinkerCAD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" name="Grafik 91"/>
          <p:cNvPicPr/>
          <p:nvPr/>
        </p:nvPicPr>
        <p:blipFill>
          <a:blip r:embed="rId3"/>
          <a:stretch/>
        </p:blipFill>
        <p:spPr>
          <a:xfrm>
            <a:off x="6768000" y="540000"/>
            <a:ext cx="1910520" cy="569160"/>
          </a:xfrm>
          <a:prstGeom prst="rect">
            <a:avLst/>
          </a:prstGeom>
          <a:ln w="0">
            <a:noFill/>
          </a:ln>
        </p:spPr>
      </p:pic>
      <p:pic>
        <p:nvPicPr>
          <p:cNvPr id="84" name="Grafik 92"/>
          <p:cNvPicPr/>
          <p:nvPr/>
        </p:nvPicPr>
        <p:blipFill>
          <a:blip r:embed="rId4"/>
          <a:srcRect t="30749" b="29373"/>
          <a:stretch/>
        </p:blipFill>
        <p:spPr>
          <a:xfrm>
            <a:off x="972000" y="2160000"/>
            <a:ext cx="10311840" cy="305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feld 2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86" name="Rechteck 94"/>
          <p:cNvSpPr/>
          <p:nvPr/>
        </p:nvSpPr>
        <p:spPr>
          <a:xfrm>
            <a:off x="610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Tag 2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Rechteck 95"/>
          <p:cNvSpPr/>
          <p:nvPr/>
        </p:nvSpPr>
        <p:spPr>
          <a:xfrm>
            <a:off x="610200" y="2108520"/>
            <a:ext cx="1096992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Sicherheits- und Erste-Hilfe-Maßnahmen und Fluchtwege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Gefahren und Arbeitsstrategien beim Löten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Lötübungen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Löten und Basteln des </a:t>
            </a:r>
            <a:r>
              <a:rPr lang="de-DE" sz="2200" b="0" strike="noStrike" spc="-1">
                <a:solidFill>
                  <a:srgbClr val="FF8000"/>
                </a:solidFill>
                <a:latin typeface="Arial"/>
                <a:ea typeface="Microsoft YaHei"/>
              </a:rPr>
              <a:t>LED Würfel</a:t>
            </a:r>
            <a:r>
              <a:rPr lang="de-DE" sz="2200" b="0" strike="noStrike" spc="-1">
                <a:solidFill>
                  <a:srgbClr val="FFFFFF"/>
                </a:solidFill>
                <a:latin typeface="Arial"/>
                <a:ea typeface="Microsoft YaHei"/>
              </a:rPr>
              <a:t>s</a:t>
            </a:r>
            <a:endParaRPr lang="de-DE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8" name="Grafik 96"/>
          <p:cNvPicPr/>
          <p:nvPr/>
        </p:nvPicPr>
        <p:blipFill>
          <a:blip r:embed="rId3"/>
          <a:srcRect l="20781" r="16177"/>
          <a:stretch/>
        </p:blipFill>
        <p:spPr>
          <a:xfrm rot="5412600">
            <a:off x="7565040" y="3241800"/>
            <a:ext cx="3411360" cy="3045960"/>
          </a:xfrm>
          <a:prstGeom prst="rect">
            <a:avLst/>
          </a:prstGeom>
          <a:ln w="0">
            <a:noFill/>
          </a:ln>
        </p:spPr>
      </p:pic>
      <p:pic>
        <p:nvPicPr>
          <p:cNvPr id="89" name="Grafik 97"/>
          <p:cNvPicPr/>
          <p:nvPr/>
        </p:nvPicPr>
        <p:blipFill>
          <a:blip r:embed="rId4"/>
          <a:stretch/>
        </p:blipFill>
        <p:spPr>
          <a:xfrm>
            <a:off x="8640000" y="529920"/>
            <a:ext cx="3058200" cy="2094840"/>
          </a:xfrm>
          <a:prstGeom prst="rect">
            <a:avLst/>
          </a:prstGeom>
          <a:ln w="0">
            <a:noFill/>
          </a:ln>
        </p:spPr>
      </p:pic>
      <p:pic>
        <p:nvPicPr>
          <p:cNvPr id="90" name="Grafik 98"/>
          <p:cNvPicPr/>
          <p:nvPr/>
        </p:nvPicPr>
        <p:blipFill>
          <a:blip r:embed="rId5"/>
          <a:stretch/>
        </p:blipFill>
        <p:spPr>
          <a:xfrm>
            <a:off x="4382640" y="4140000"/>
            <a:ext cx="2635560" cy="246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"/>
                            </p:stCondLst>
                            <p:childTnLst>
                              <p:par>
                                <p:cTn id="2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feld 5"/>
          <p:cNvSpPr/>
          <p:nvPr/>
        </p:nvSpPr>
        <p:spPr>
          <a:xfrm>
            <a:off x="3648600" y="1628640"/>
            <a:ext cx="4173840" cy="10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6000" b="1" u="sng" strike="noStrike" spc="-1">
              <a:solidFill>
                <a:srgbClr val="FFFF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92" name="Rechteck 100"/>
          <p:cNvSpPr/>
          <p:nvPr/>
        </p:nvSpPr>
        <p:spPr>
          <a:xfrm>
            <a:off x="646200" y="273240"/>
            <a:ext cx="109699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4000" b="0" strike="noStrike" spc="-1">
                <a:solidFill>
                  <a:srgbClr val="81D41A"/>
                </a:solidFill>
                <a:latin typeface="Arial"/>
                <a:ea typeface="Microsoft YaHei"/>
              </a:rPr>
              <a:t>LED Cube</a:t>
            </a:r>
            <a:endParaRPr lang="de-DE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3" name="Grafik 101"/>
          <p:cNvPicPr/>
          <p:nvPr/>
        </p:nvPicPr>
        <p:blipFill>
          <a:blip r:embed="rId3"/>
          <a:stretch/>
        </p:blipFill>
        <p:spPr>
          <a:xfrm>
            <a:off x="2340000" y="1425240"/>
            <a:ext cx="7642800" cy="475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</Words>
  <Application>Microsoft Office PowerPoint</Application>
  <PresentationFormat>Breitbild</PresentationFormat>
  <Paragraphs>75</Paragraphs>
  <Slides>20</Slides>
  <Notes>17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13</vt:i4>
      </vt:variant>
      <vt:variant>
        <vt:lpstr>Folientitel</vt:lpstr>
      </vt:variant>
      <vt:variant>
        <vt:i4>20</vt:i4>
      </vt:variant>
    </vt:vector>
  </HeadingPairs>
  <TitlesOfParts>
    <vt:vector size="38" baseType="lpstr">
      <vt:lpstr>Arial</vt:lpstr>
      <vt:lpstr>Symbol</vt:lpstr>
      <vt:lpstr>Times New Roman</vt:lpstr>
      <vt:lpstr>Verdana</vt:lpstr>
      <vt:lpstr>Wingdings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Larissa-Design</vt:lpstr>
      <vt:lpstr>Office</vt:lpstr>
      <vt:lpstr>Bizerba</vt:lpstr>
      <vt:lpstr>PowerPoint-Präsentation</vt:lpstr>
      <vt:lpstr>PowerPoint-Präsentation</vt:lpstr>
      <vt:lpstr>PowerPoint-Präsentation</vt:lpstr>
      <vt:lpstr>Tag 1</vt:lpstr>
      <vt:lpstr>PowerPoint-Präsentation</vt:lpstr>
      <vt:lpstr>PowerPoint-Präsentation</vt:lpstr>
      <vt:lpstr>PowerPoint-Präsentation</vt:lpstr>
      <vt:lpstr>PowerPoint-Präsentation</vt:lpstr>
      <vt:lpstr>Tag 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Unterricht</dc:creator>
  <dc:description/>
  <cp:lastModifiedBy>Fanny Brandl</cp:lastModifiedBy>
  <cp:revision>238</cp:revision>
  <cp:lastPrinted>1601-01-01T00:00:00Z</cp:lastPrinted>
  <dcterms:created xsi:type="dcterms:W3CDTF">1601-01-01T00:00:00Z</dcterms:created>
  <dcterms:modified xsi:type="dcterms:W3CDTF">2025-10-30T12:51:42Z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MMClips" pid="2">
    <vt:i4>3</vt:i4>
  </property>
  <property fmtid="{D5CDD505-2E9C-101B-9397-08002B2CF9AE}" name="NXPowerLiteLastOptimized" pid="3">
    <vt:lpwstr>13693450</vt:lpwstr>
  </property>
  <property fmtid="{D5CDD505-2E9C-101B-9397-08002B2CF9AE}" name="NXPowerLiteSettings" pid="4">
    <vt:lpwstr>C700052003A000</vt:lpwstr>
  </property>
  <property fmtid="{D5CDD505-2E9C-101B-9397-08002B2CF9AE}" name="NXPowerLiteVersion" pid="5">
    <vt:lpwstr>D8.0.4</vt:lpwstr>
  </property>
  <property fmtid="{D5CDD505-2E9C-101B-9397-08002B2CF9AE}" name="Notes" pid="6">
    <vt:i4>13</vt:i4>
  </property>
  <property fmtid="{D5CDD505-2E9C-101B-9397-08002B2CF9AE}" name="PresentationFormat" pid="7">
    <vt:lpwstr>Breitbild</vt:lpwstr>
  </property>
  <property fmtid="{D5CDD505-2E9C-101B-9397-08002B2CF9AE}" name="Slides" pid="8">
    <vt:i4>16</vt:i4>
  </property>
</Properties>
</file>